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2" r:id="rId7"/>
    <p:sldId id="260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DF8C1-596A-435E-AE6A-D1EA77B8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881C74-52C1-4F4A-8D8C-4BA781E7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A10922-5CE5-4423-A14F-87286FB2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1CD-9A5B-4D84-BCEF-07BB8B808CED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7E91EE-F18B-4233-894C-A08DAE53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46B8D5-D90A-4F65-B51B-CFF100E7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8B3-BD73-4D2C-AABB-95D7F6A61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57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E851A-3F49-4914-94ED-EF5EB957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999457-C1D7-4E69-BBB1-076118E98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1FFA46-E929-47AB-99E4-FA0FA63C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1CD-9A5B-4D84-BCEF-07BB8B808CED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5131BC-3DED-4591-924F-79DA1E4B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031458-23E4-4170-8842-EFFD3914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8B3-BD73-4D2C-AABB-95D7F6A61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40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7D601A0-4F53-42F5-8223-FAB0B39B3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61D75F-44CD-4134-B073-5889FBF67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C88319-FD7B-4F6D-A847-694216B0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1CD-9A5B-4D84-BCEF-07BB8B808CED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F2D99E-8F52-4A1E-8A2B-0BECA289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2873E4-DFC8-4328-AC77-8F59C9A8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8B3-BD73-4D2C-AABB-95D7F6A61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5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D046D-7718-4360-8B18-E2693524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3C67C-7292-4D94-92F5-8DFF784C3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9ABDE6-650E-4F00-8FC4-DE89A00E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1CD-9A5B-4D84-BCEF-07BB8B808CED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F39AE7-1977-4911-815E-7B6F9A5C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D42483-500E-4353-89BF-6B987991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8B3-BD73-4D2C-AABB-95D7F6A61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25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652EF-4D06-49EE-8E29-6B13F7F7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AC0987-E6A3-46E6-BD5F-5F564390E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2911E9-9967-44BD-9E81-EE59913B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1CD-9A5B-4D84-BCEF-07BB8B808CED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32CC33-3D63-4BAD-8BD5-8BFE0ACD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AFAA15-AA41-41CB-B16E-020A3272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8B3-BD73-4D2C-AABB-95D7F6A61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4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EF777-4FF3-440F-8702-2A1604B3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6F388D-4222-4AE5-ACE9-4C6C5A83E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3C88E1-94D8-48F6-8550-E7669A6FB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7AD855-07D4-48D6-99BF-7946222A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1CD-9A5B-4D84-BCEF-07BB8B808CED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102193-C30C-4EF4-BC63-AFA387CC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9C53E1-91EB-4C81-9584-C8BAF2BD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8B3-BD73-4D2C-AABB-95D7F6A61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64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C0B38-B653-4DC9-BE69-4BAEF41A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8536D2-3E47-4B4B-8C4D-B77134D29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C4B907-9DF2-49D9-A035-0654BAC3A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6608AA-E2EA-461C-8F11-579F13AC7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A0FD6DB-7212-499E-B087-2D2893C4C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58CA9D3-3026-46F5-8AFB-BDB2BD3D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1CD-9A5B-4D84-BCEF-07BB8B808CED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5845174-0B5A-41C1-ACDA-273F6A9A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59BF7C-F9E5-4AA4-A5D7-9FE6E7FF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8B3-BD73-4D2C-AABB-95D7F6A61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99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152D9-CE5C-49F4-8721-E6E5C6F0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1BC5A6-E561-47E5-AE54-EDB02159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1CD-9A5B-4D84-BCEF-07BB8B808CED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C7234A-41B4-4EA7-925F-F212C860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ABF368-7361-4B91-A79E-86256771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8B3-BD73-4D2C-AABB-95D7F6A61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89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43583B-3281-4CFE-8D33-C0A699D2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1CD-9A5B-4D84-BCEF-07BB8B808CED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C2690F-272A-4980-A105-59D2DF91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06BCF1-5130-43F9-B90A-2B09BAEC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8B3-BD73-4D2C-AABB-95D7F6A61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53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BFC7A-6607-4FE4-85CB-BC16F730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9A85A4-A3D0-4691-AB9D-A881419EF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6FBBAB-FF81-4B73-9E00-1BA3F8B48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157B30-D28B-4472-B3F8-A002B8CD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1CD-9A5B-4D84-BCEF-07BB8B808CED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457C12-12CC-4A35-91DC-9E6429B1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EAB189-4747-4BBA-8B18-4D0531CA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8B3-BD73-4D2C-AABB-95D7F6A61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0A63F-421A-492D-B4E1-DFD14BA1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E81BD3-99F4-499D-9617-DABB68793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73E2AD-374A-4DF9-B918-20B29ACB5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C49C23-49D2-4A1B-8675-58540AD9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F1CD-9A5B-4D84-BCEF-07BB8B808CED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D25CA0-0784-4477-ACBF-D33A73DC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DE581F-6FB9-43AA-9C1E-CA8A2159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8B3-BD73-4D2C-AABB-95D7F6A61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66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935B85D-6779-49C1-A11E-ADF150DB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0AD3F9-13DC-4EB0-A546-43B2C20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198991-146A-4166-82F5-37F369287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F1CD-9A5B-4D84-BCEF-07BB8B808CED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2C462-3ED6-4C6D-BD02-FC35C3898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561896-26A0-41AA-B7CF-B2B396B1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98B3-BD73-4D2C-AABB-95D7F6A61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11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DA8CA-169C-43B6-9628-BBDA16979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sz="7300" b="1"/>
              <a:t>Wochenplan in Word</a:t>
            </a:r>
            <a:r>
              <a:rPr lang="de-DE"/>
              <a:t> </a:t>
            </a:r>
            <a:br>
              <a:rPr lang="de-DE"/>
            </a:br>
            <a:r>
              <a:rPr lang="de-DE"/>
              <a:t>-  </a:t>
            </a:r>
            <a:br>
              <a:rPr lang="de-DE"/>
            </a:br>
            <a:r>
              <a:rPr lang="de-DE" sz="4000"/>
              <a:t>im Lehrerteam erstellen </a:t>
            </a:r>
            <a:br>
              <a:rPr lang="de-DE" sz="4000"/>
            </a:br>
            <a:r>
              <a:rPr lang="de-DE" sz="4000"/>
              <a:t>und in die Fachteams der Klasse verlinken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3B5BEF8-6DE4-4904-9839-97B3D0E07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14927"/>
              </p:ext>
            </p:extLst>
          </p:nvPr>
        </p:nvGraphicFramePr>
        <p:xfrm>
          <a:off x="264367" y="4101271"/>
          <a:ext cx="11361575" cy="1426020"/>
        </p:xfrm>
        <a:graphic>
          <a:graphicData uri="http://schemas.openxmlformats.org/drawingml/2006/table">
            <a:tbl>
              <a:tblPr firstRow="1" firstCol="1" bandRow="1"/>
              <a:tblGrid>
                <a:gridCol w="833598">
                  <a:extLst>
                    <a:ext uri="{9D8B030D-6E8A-4147-A177-3AD203B41FA5}">
                      <a16:colId xmlns:a16="http://schemas.microsoft.com/office/drawing/2014/main" val="185855407"/>
                    </a:ext>
                  </a:extLst>
                </a:gridCol>
                <a:gridCol w="683784">
                  <a:extLst>
                    <a:ext uri="{9D8B030D-6E8A-4147-A177-3AD203B41FA5}">
                      <a16:colId xmlns:a16="http://schemas.microsoft.com/office/drawing/2014/main" val="1174454602"/>
                    </a:ext>
                  </a:extLst>
                </a:gridCol>
                <a:gridCol w="1805470">
                  <a:extLst>
                    <a:ext uri="{9D8B030D-6E8A-4147-A177-3AD203B41FA5}">
                      <a16:colId xmlns:a16="http://schemas.microsoft.com/office/drawing/2014/main" val="3604744865"/>
                    </a:ext>
                  </a:extLst>
                </a:gridCol>
                <a:gridCol w="918837">
                  <a:extLst>
                    <a:ext uri="{9D8B030D-6E8A-4147-A177-3AD203B41FA5}">
                      <a16:colId xmlns:a16="http://schemas.microsoft.com/office/drawing/2014/main" val="2958778809"/>
                    </a:ext>
                  </a:extLst>
                </a:gridCol>
                <a:gridCol w="1760737">
                  <a:extLst>
                    <a:ext uri="{9D8B030D-6E8A-4147-A177-3AD203B41FA5}">
                      <a16:colId xmlns:a16="http://schemas.microsoft.com/office/drawing/2014/main" val="2791785668"/>
                    </a:ext>
                  </a:extLst>
                </a:gridCol>
                <a:gridCol w="918837">
                  <a:extLst>
                    <a:ext uri="{9D8B030D-6E8A-4147-A177-3AD203B41FA5}">
                      <a16:colId xmlns:a16="http://schemas.microsoft.com/office/drawing/2014/main" val="1820177097"/>
                    </a:ext>
                  </a:extLst>
                </a:gridCol>
                <a:gridCol w="1760737">
                  <a:extLst>
                    <a:ext uri="{9D8B030D-6E8A-4147-A177-3AD203B41FA5}">
                      <a16:colId xmlns:a16="http://schemas.microsoft.com/office/drawing/2014/main" val="605225054"/>
                    </a:ext>
                  </a:extLst>
                </a:gridCol>
                <a:gridCol w="894682">
                  <a:extLst>
                    <a:ext uri="{9D8B030D-6E8A-4147-A177-3AD203B41FA5}">
                      <a16:colId xmlns:a16="http://schemas.microsoft.com/office/drawing/2014/main" val="3255539922"/>
                    </a:ext>
                  </a:extLst>
                </a:gridCol>
                <a:gridCol w="1784893">
                  <a:extLst>
                    <a:ext uri="{9D8B030D-6E8A-4147-A177-3AD203B41FA5}">
                      <a16:colId xmlns:a16="http://schemas.microsoft.com/office/drawing/2014/main" val="18659703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Zeit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Montag, </a:t>
                      </a: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11.01.2021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Dienstag, </a:t>
                      </a: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12.01.2021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Mittwoch, </a:t>
                      </a: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13.01.2021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Donnerstag, </a:t>
                      </a: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14.01.2021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133344"/>
                  </a:ext>
                </a:extLst>
              </a:tr>
              <a:tr h="16637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08.10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 (HT)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Videokonferenz</a:t>
                      </a: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MS Gothic" panose="020B0609070205080204" pitchFamily="49" charset="-128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 (GS)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Videokonferenz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MS Gothic" panose="020B0609070205080204" pitchFamily="49" charset="-128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 (SN)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Videokonferenz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MS Gothic" panose="020B0609070205080204" pitchFamily="49" charset="-128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 (WR)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Videokonferenz</a:t>
                      </a: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MS Gothic" panose="020B0609070205080204" pitchFamily="49" charset="-128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☐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927780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Arbeitsauftrag:</a:t>
                      </a: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>
                          <a:solidFill>
                            <a:srgbClr val="7030A0"/>
                          </a:solidFill>
                          <a:effectLst/>
                          <a:latin typeface="MS Gothic" panose="020B0609070205080204" pitchFamily="49" charset="-12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☐</a:t>
                      </a:r>
                      <a:r>
                        <a:rPr lang="de-DE" sz="14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Teams</a:t>
                      </a: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400" b="1">
                          <a:solidFill>
                            <a:srgbClr val="0070C0"/>
                          </a:solidFill>
                          <a:effectLst/>
                          <a:latin typeface="MS Gothic" panose="020B0609070205080204" pitchFamily="49" charset="-12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☐</a:t>
                      </a:r>
                      <a:r>
                        <a:rPr lang="de-DE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Mebis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Arbeitsauftrag:</a:t>
                      </a: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MS Gothic" panose="020B0609070205080204" pitchFamily="49" charset="-12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☐</a:t>
                      </a:r>
                      <a:r>
                        <a:rPr kumimoji="0" lang="de-D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Teams</a:t>
                      </a: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S Gothic" panose="020B0609070205080204" pitchFamily="49" charset="-12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☐</a:t>
                      </a:r>
                      <a:r>
                        <a:rPr kumimoji="0" lang="de-D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Mebis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Arbeitsauftrag:</a:t>
                      </a: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MS Gothic" panose="020B0609070205080204" pitchFamily="49" charset="-12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☐</a:t>
                      </a:r>
                      <a:r>
                        <a:rPr kumimoji="0" lang="de-D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Teams</a:t>
                      </a: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S Gothic" panose="020B0609070205080204" pitchFamily="49" charset="-12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☐</a:t>
                      </a:r>
                      <a:r>
                        <a:rPr kumimoji="0" lang="de-D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Mebis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Arbeitsauftrag:</a:t>
                      </a: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MS Gothic" panose="020B0609070205080204" pitchFamily="49" charset="-12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☐</a:t>
                      </a:r>
                      <a:r>
                        <a:rPr kumimoji="0" lang="de-D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Teams</a:t>
                      </a: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S Gothic" panose="020B0609070205080204" pitchFamily="49" charset="-12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☐</a:t>
                      </a:r>
                      <a:r>
                        <a:rPr kumimoji="0" lang="de-D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Mebis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492657"/>
                  </a:ext>
                </a:extLst>
              </a:tr>
              <a:tr h="1758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996044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80945638-2A7A-4413-B243-BBB5F146BEB2}"/>
              </a:ext>
            </a:extLst>
          </p:cNvPr>
          <p:cNvSpPr txBox="1"/>
          <p:nvPr/>
        </p:nvSpPr>
        <p:spPr>
          <a:xfrm>
            <a:off x="1045029" y="4814281"/>
            <a:ext cx="260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Buch S. 28 / A 3+4 =&gt; Heft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6C5EA05-2508-41E0-B77D-BE2E5E392ECA}"/>
              </a:ext>
            </a:extLst>
          </p:cNvPr>
          <p:cNvSpPr txBox="1"/>
          <p:nvPr/>
        </p:nvSpPr>
        <p:spPr>
          <a:xfrm>
            <a:off x="5834743" y="4226767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01B931A3-37C9-442C-98E7-6649BBD2FA93}"/>
              </a:ext>
            </a:extLst>
          </p:cNvPr>
          <p:cNvSpPr/>
          <p:nvPr/>
        </p:nvSpPr>
        <p:spPr>
          <a:xfrm>
            <a:off x="2481942" y="3361948"/>
            <a:ext cx="9144000" cy="475862"/>
          </a:xfrm>
          <a:prstGeom prst="wedgeRoundRectCallout">
            <a:avLst>
              <a:gd name="adj1" fmla="val -11641"/>
              <a:gd name="adj2" fmla="val 146813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7030A0"/>
                </a:solidFill>
              </a:rPr>
              <a:t>Die „Kreuze“ lassen sich nur in der Desktop-Version von Word durch Anklicken setzen. </a:t>
            </a:r>
          </a:p>
          <a:p>
            <a:pPr algn="ctr"/>
            <a:r>
              <a:rPr lang="de-DE" b="1">
                <a:solidFill>
                  <a:srgbClr val="7030A0"/>
                </a:solidFill>
              </a:rPr>
              <a:t>Wer nur im Browser arbeitet, muss sie löschen und durch X ersetzen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8A1CD4B-5F90-4DC3-91EB-1F42E9B78D00}"/>
              </a:ext>
            </a:extLst>
          </p:cNvPr>
          <p:cNvSpPr txBox="1"/>
          <p:nvPr/>
        </p:nvSpPr>
        <p:spPr>
          <a:xfrm>
            <a:off x="4413380" y="4444949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87FC8BA-82B3-4F5A-BCC9-72E066083BED}"/>
              </a:ext>
            </a:extLst>
          </p:cNvPr>
          <p:cNvSpPr txBox="1"/>
          <p:nvPr/>
        </p:nvSpPr>
        <p:spPr>
          <a:xfrm>
            <a:off x="3582953" y="4834793"/>
            <a:ext cx="260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Aufgabenabgabe bis 13.1. 17 Uhr!</a:t>
            </a: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0BBC10E4-33C1-42C7-A129-7CD1C32BC170}"/>
              </a:ext>
            </a:extLst>
          </p:cNvPr>
          <p:cNvSpPr/>
          <p:nvPr/>
        </p:nvSpPr>
        <p:spPr>
          <a:xfrm>
            <a:off x="1045029" y="5670991"/>
            <a:ext cx="2391747" cy="868071"/>
          </a:xfrm>
          <a:prstGeom prst="wedgeRoundRectCallout">
            <a:avLst>
              <a:gd name="adj1" fmla="val -22458"/>
              <a:gd name="adj2" fmla="val -107442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7030A0"/>
                </a:solidFill>
              </a:rPr>
              <a:t>Auch klassische Unterrichtsformate möglich!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D4750E8-6A76-45D2-83F3-19B8BB060D96}"/>
              </a:ext>
            </a:extLst>
          </p:cNvPr>
          <p:cNvSpPr txBox="1"/>
          <p:nvPr/>
        </p:nvSpPr>
        <p:spPr>
          <a:xfrm>
            <a:off x="7944027" y="4433074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ACA7E5E-68CD-440C-8F73-C46EAAB28BA8}"/>
              </a:ext>
            </a:extLst>
          </p:cNvPr>
          <p:cNvSpPr txBox="1"/>
          <p:nvPr/>
        </p:nvSpPr>
        <p:spPr>
          <a:xfrm>
            <a:off x="6302827" y="4840795"/>
            <a:ext cx="260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Audioabgabe bis 14.1. </a:t>
            </a:r>
          </a:p>
          <a:p>
            <a:r>
              <a:rPr lang="de-DE" sz="180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Uhr!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FF0A2BF-C775-49A9-97D3-89A611217F0B}"/>
              </a:ext>
            </a:extLst>
          </p:cNvPr>
          <p:cNvSpPr txBox="1"/>
          <p:nvPr/>
        </p:nvSpPr>
        <p:spPr>
          <a:xfrm>
            <a:off x="9771979" y="4433074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5F995F9-AA34-484E-BAF4-0913281E793F}"/>
              </a:ext>
            </a:extLst>
          </p:cNvPr>
          <p:cNvSpPr txBox="1"/>
          <p:nvPr/>
        </p:nvSpPr>
        <p:spPr>
          <a:xfrm>
            <a:off x="9191359" y="4844342"/>
            <a:ext cx="198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Forms-Quiz + KNB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6B91F74-A536-4CC4-9C5E-67659B8D8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591" y="6138009"/>
            <a:ext cx="1057351" cy="5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442C93F-6F4D-4B76-93A8-3202445FD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09" y="1603614"/>
            <a:ext cx="3095388" cy="336353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4730829-3DEF-4785-B340-4B2A0C9A5488}"/>
              </a:ext>
            </a:extLst>
          </p:cNvPr>
          <p:cNvSpPr txBox="1"/>
          <p:nvPr/>
        </p:nvSpPr>
        <p:spPr>
          <a:xfrm>
            <a:off x="486887" y="91889"/>
            <a:ext cx="11388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7030A0"/>
                </a:solidFill>
              </a:rPr>
              <a:t>B) Nur einer: </a:t>
            </a:r>
            <a:r>
              <a:rPr lang="de-DE" sz="2400"/>
              <a:t>Wochenplan-Datei – Sharepoint-Link kopieren und vor Bearbeitung schützen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9A30B54-4793-417A-9B50-4FDF7EE00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085" y="1034399"/>
            <a:ext cx="6792274" cy="29201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E601136-D033-4B04-8CF7-F874A54C5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926" t="38998" r="3260" b="9924"/>
          <a:stretch/>
        </p:blipFill>
        <p:spPr>
          <a:xfrm>
            <a:off x="3748956" y="4157624"/>
            <a:ext cx="2943657" cy="233038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2B66D88-8244-424C-BC18-0CCC7A106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472" y="4094981"/>
            <a:ext cx="2104212" cy="264819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B2A5D8F-C989-4709-A8DD-F38414A194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000" t="2194" r="1000" b="-2194"/>
          <a:stretch/>
        </p:blipFill>
        <p:spPr>
          <a:xfrm>
            <a:off x="8998459" y="3954483"/>
            <a:ext cx="3115276" cy="2648199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7B705059-8C49-4B77-A8E7-EDF0701CE63A}"/>
              </a:ext>
            </a:extLst>
          </p:cNvPr>
          <p:cNvSpPr txBox="1"/>
          <p:nvPr/>
        </p:nvSpPr>
        <p:spPr>
          <a:xfrm>
            <a:off x="486887" y="553554"/>
            <a:ext cx="309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4. Rechter Mausklick auf Wochenplan-Datei </a:t>
            </a:r>
          </a:p>
          <a:p>
            <a:r>
              <a:rPr lang="de-DE" b="1">
                <a:solidFill>
                  <a:srgbClr val="7030A0"/>
                </a:solidFill>
              </a:rPr>
              <a:t>=&gt; Im Sharepoint öffnen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0491ACF-9413-4E3E-825B-828A58DB7B70}"/>
              </a:ext>
            </a:extLst>
          </p:cNvPr>
          <p:cNvSpPr/>
          <p:nvPr/>
        </p:nvSpPr>
        <p:spPr>
          <a:xfrm>
            <a:off x="1635903" y="3954483"/>
            <a:ext cx="1321052" cy="28099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40CE64E-7B39-4F9F-A371-00C2BEB5F2D3}"/>
              </a:ext>
            </a:extLst>
          </p:cNvPr>
          <p:cNvSpPr txBox="1"/>
          <p:nvPr/>
        </p:nvSpPr>
        <p:spPr>
          <a:xfrm>
            <a:off x="3956217" y="616919"/>
            <a:ext cx="704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5. Im Sharepoint: Datei auswählen und Link kopieren auswählen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7A0FF6D-C481-406B-92E0-D07B0088DD73}"/>
              </a:ext>
            </a:extLst>
          </p:cNvPr>
          <p:cNvSpPr/>
          <p:nvPr/>
        </p:nvSpPr>
        <p:spPr>
          <a:xfrm>
            <a:off x="3956218" y="1088329"/>
            <a:ext cx="1321052" cy="28099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13382EA-2749-4967-973B-610989D96735}"/>
              </a:ext>
            </a:extLst>
          </p:cNvPr>
          <p:cNvSpPr/>
          <p:nvPr/>
        </p:nvSpPr>
        <p:spPr>
          <a:xfrm>
            <a:off x="9050732" y="2081982"/>
            <a:ext cx="1321052" cy="28099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F38421E-F553-46C2-BE73-538F07A7FE1C}"/>
              </a:ext>
            </a:extLst>
          </p:cNvPr>
          <p:cNvSpPr/>
          <p:nvPr/>
        </p:nvSpPr>
        <p:spPr>
          <a:xfrm>
            <a:off x="5939397" y="3227050"/>
            <a:ext cx="1601433" cy="409836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C767054-D227-4ADA-971D-E63E11129B3E}"/>
              </a:ext>
            </a:extLst>
          </p:cNvPr>
          <p:cNvCxnSpPr>
            <a:cxnSpLocks/>
          </p:cNvCxnSpPr>
          <p:nvPr/>
        </p:nvCxnSpPr>
        <p:spPr>
          <a:xfrm flipH="1">
            <a:off x="6096000" y="2494452"/>
            <a:ext cx="3083626" cy="209586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0A11FEAC-AA09-4C56-B31C-D08BC94B8C94}"/>
              </a:ext>
            </a:extLst>
          </p:cNvPr>
          <p:cNvSpPr/>
          <p:nvPr/>
        </p:nvSpPr>
        <p:spPr>
          <a:xfrm>
            <a:off x="3887625" y="5618683"/>
            <a:ext cx="2513175" cy="86933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159697B-76E3-4298-8D97-4B6E62448317}"/>
              </a:ext>
            </a:extLst>
          </p:cNvPr>
          <p:cNvSpPr txBox="1"/>
          <p:nvPr/>
        </p:nvSpPr>
        <p:spPr>
          <a:xfrm>
            <a:off x="251308" y="4988854"/>
            <a:ext cx="3450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6. Link vor Bearbeitung schützen und dann kopieren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Personen bei … anklicken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/>
              <a:t>Haken</a:t>
            </a:r>
            <a:r>
              <a:rPr lang="de-DE"/>
              <a:t> bei Bearbeitung zulassen entfernen und </a:t>
            </a:r>
            <a:r>
              <a:rPr lang="de-DE" b="1"/>
              <a:t>übernehmen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Link kopieren „bestätigen“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FB762D9-6E0B-4BDB-9963-848CBE493A28}"/>
              </a:ext>
            </a:extLst>
          </p:cNvPr>
          <p:cNvCxnSpPr>
            <a:cxnSpLocks/>
          </p:cNvCxnSpPr>
          <p:nvPr/>
        </p:nvCxnSpPr>
        <p:spPr>
          <a:xfrm>
            <a:off x="6463692" y="6050352"/>
            <a:ext cx="383230" cy="2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DA961503-668A-42BE-B727-F0DE8A50CEAC}"/>
              </a:ext>
            </a:extLst>
          </p:cNvPr>
          <p:cNvSpPr/>
          <p:nvPr/>
        </p:nvSpPr>
        <p:spPr>
          <a:xfrm>
            <a:off x="6862697" y="5894301"/>
            <a:ext cx="1291751" cy="773569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60770B5-A7F5-41CE-A875-573E1FDD53F0}"/>
              </a:ext>
            </a:extLst>
          </p:cNvPr>
          <p:cNvSpPr/>
          <p:nvPr/>
        </p:nvSpPr>
        <p:spPr>
          <a:xfrm>
            <a:off x="10648941" y="4964710"/>
            <a:ext cx="1291751" cy="773569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3939DDB3-11A3-44A9-A545-895B02602D4E}"/>
              </a:ext>
            </a:extLst>
          </p:cNvPr>
          <p:cNvCxnSpPr>
            <a:cxnSpLocks/>
          </p:cNvCxnSpPr>
          <p:nvPr/>
        </p:nvCxnSpPr>
        <p:spPr>
          <a:xfrm flipV="1">
            <a:off x="8154448" y="5414536"/>
            <a:ext cx="2494493" cy="82654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31" grpId="0" animBg="1"/>
      <p:bldP spid="32" grpId="0"/>
      <p:bldP spid="36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48DA534-CC2A-4BEE-9157-66C08784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05" y="1783080"/>
            <a:ext cx="3268283" cy="347157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F764E25-CDC1-4F42-BD0E-80B1BB509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554" y="1787026"/>
            <a:ext cx="3800160" cy="412639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F0C2EEB-3F3C-4A39-BE8A-EF0C5749C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990" y="866898"/>
            <a:ext cx="2524318" cy="585240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AC2C95C-E967-4952-A041-0AB46094977F}"/>
              </a:ext>
            </a:extLst>
          </p:cNvPr>
          <p:cNvSpPr txBox="1"/>
          <p:nvPr/>
        </p:nvSpPr>
        <p:spPr>
          <a:xfrm>
            <a:off x="178129" y="91889"/>
            <a:ext cx="11388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7030A0"/>
                </a:solidFill>
              </a:rPr>
              <a:t>C) Nur einer: </a:t>
            </a:r>
            <a:r>
              <a:rPr lang="de-DE" sz="2400" b="1"/>
              <a:t>Neuigkeitenlink im Fach-Klassen-Teams verlinken</a:t>
            </a:r>
            <a:endParaRPr lang="de-DE" sz="24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347164F-5BBE-408B-BEE2-C1552EFCA058}"/>
              </a:ext>
            </a:extLst>
          </p:cNvPr>
          <p:cNvSpPr/>
          <p:nvPr/>
        </p:nvSpPr>
        <p:spPr>
          <a:xfrm>
            <a:off x="178129" y="1709259"/>
            <a:ext cx="1321052" cy="46073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C159E33-D15B-4774-8F3F-7C59B94A33D8}"/>
              </a:ext>
            </a:extLst>
          </p:cNvPr>
          <p:cNvSpPr txBox="1"/>
          <p:nvPr/>
        </p:nvSpPr>
        <p:spPr>
          <a:xfrm>
            <a:off x="178129" y="597427"/>
            <a:ext cx="3450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7. </a:t>
            </a:r>
            <a:r>
              <a:rPr lang="de-DE" b="1"/>
              <a:t>Fach-Klassen-Team</a:t>
            </a:r>
            <a:r>
              <a:rPr lang="de-DE"/>
              <a:t> in dem der Wochenplan veröffentlicht werden soll im </a:t>
            </a:r>
            <a:r>
              <a:rPr lang="de-DE" b="1"/>
              <a:t>SharePoint auswählen 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080195-ABF6-4DD7-9763-E9344A93B591}"/>
              </a:ext>
            </a:extLst>
          </p:cNvPr>
          <p:cNvCxnSpPr>
            <a:cxnSpLocks/>
          </p:cNvCxnSpPr>
          <p:nvPr/>
        </p:nvCxnSpPr>
        <p:spPr>
          <a:xfrm>
            <a:off x="6282912" y="4313755"/>
            <a:ext cx="0" cy="41502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ABC263BD-9635-4539-9DA2-AEAE13B2A482}"/>
              </a:ext>
            </a:extLst>
          </p:cNvPr>
          <p:cNvSpPr/>
          <p:nvPr/>
        </p:nvSpPr>
        <p:spPr>
          <a:xfrm>
            <a:off x="269298" y="4669405"/>
            <a:ext cx="1321052" cy="33010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8BEA8A9-4CBF-4608-BBE1-38412C37333A}"/>
              </a:ext>
            </a:extLst>
          </p:cNvPr>
          <p:cNvSpPr txBox="1"/>
          <p:nvPr/>
        </p:nvSpPr>
        <p:spPr>
          <a:xfrm>
            <a:off x="4037554" y="641404"/>
            <a:ext cx="3450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8. Auf </a:t>
            </a:r>
            <a:r>
              <a:rPr lang="de-DE" b="1"/>
              <a:t>Nachricht + Hinzufügen </a:t>
            </a:r>
            <a:r>
              <a:rPr lang="de-DE"/>
              <a:t>klicken und </a:t>
            </a:r>
            <a:r>
              <a:rPr lang="de-DE" b="1"/>
              <a:t>Neuigkeitenlink auswählen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9127371-226B-473E-AA70-EB65A918BBC2}"/>
              </a:ext>
            </a:extLst>
          </p:cNvPr>
          <p:cNvSpPr/>
          <p:nvPr/>
        </p:nvSpPr>
        <p:spPr>
          <a:xfrm>
            <a:off x="4097853" y="2342231"/>
            <a:ext cx="912414" cy="745353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D2090E0-2524-4FF3-A570-9250FECB699B}"/>
              </a:ext>
            </a:extLst>
          </p:cNvPr>
          <p:cNvSpPr/>
          <p:nvPr/>
        </p:nvSpPr>
        <p:spPr>
          <a:xfrm>
            <a:off x="6247287" y="4066557"/>
            <a:ext cx="1590427" cy="33919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D2C7F37-AC79-4DB2-80C3-0E2A7A4585A4}"/>
              </a:ext>
            </a:extLst>
          </p:cNvPr>
          <p:cNvSpPr/>
          <p:nvPr/>
        </p:nvSpPr>
        <p:spPr>
          <a:xfrm>
            <a:off x="6182758" y="4669405"/>
            <a:ext cx="1590427" cy="33919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888277DE-936F-43A4-ADD4-7099BE802D1A}"/>
              </a:ext>
            </a:extLst>
          </p:cNvPr>
          <p:cNvCxnSpPr>
            <a:cxnSpLocks/>
            <a:stCxn id="26" idx="6"/>
          </p:cNvCxnSpPr>
          <p:nvPr/>
        </p:nvCxnSpPr>
        <p:spPr>
          <a:xfrm flipV="1">
            <a:off x="7773185" y="1330036"/>
            <a:ext cx="1183276" cy="350896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71768EBA-0591-42E4-B8B2-FE59B67701E8}"/>
              </a:ext>
            </a:extLst>
          </p:cNvPr>
          <p:cNvSpPr txBox="1"/>
          <p:nvPr/>
        </p:nvSpPr>
        <p:spPr>
          <a:xfrm>
            <a:off x="8563250" y="188700"/>
            <a:ext cx="335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9. </a:t>
            </a:r>
            <a:r>
              <a:rPr lang="de-DE" b="1"/>
              <a:t>Neuigkeitenlink </a:t>
            </a:r>
            <a:r>
              <a:rPr lang="de-DE"/>
              <a:t>mit „strg“ + „v“ in das Linkfeld </a:t>
            </a:r>
            <a:r>
              <a:rPr lang="de-DE" b="1"/>
              <a:t>hineinkopieren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DA9D8AA-1E44-4252-BC98-DF4C36E15817}"/>
              </a:ext>
            </a:extLst>
          </p:cNvPr>
          <p:cNvSpPr/>
          <p:nvPr/>
        </p:nvSpPr>
        <p:spPr>
          <a:xfrm>
            <a:off x="8991300" y="1161760"/>
            <a:ext cx="2672925" cy="40297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A3F263E-DA73-42B2-8D59-A00B4DAE7D5E}"/>
              </a:ext>
            </a:extLst>
          </p:cNvPr>
          <p:cNvSpPr txBox="1"/>
          <p:nvPr/>
        </p:nvSpPr>
        <p:spPr>
          <a:xfrm>
            <a:off x="5588097" y="6135709"/>
            <a:ext cx="380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10. Evtl. Titel ergänzen und </a:t>
            </a:r>
            <a:r>
              <a:rPr lang="de-DE" b="1"/>
              <a:t>Posten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606D1518-9B1C-457A-A2D6-4240C3C7CEEB}"/>
              </a:ext>
            </a:extLst>
          </p:cNvPr>
          <p:cNvCxnSpPr>
            <a:cxnSpLocks/>
          </p:cNvCxnSpPr>
          <p:nvPr/>
        </p:nvCxnSpPr>
        <p:spPr>
          <a:xfrm>
            <a:off x="9682646" y="1709259"/>
            <a:ext cx="0" cy="193646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53339692-4826-4526-B34C-5BB8B944D265}"/>
              </a:ext>
            </a:extLst>
          </p:cNvPr>
          <p:cNvCxnSpPr>
            <a:cxnSpLocks/>
          </p:cNvCxnSpPr>
          <p:nvPr/>
        </p:nvCxnSpPr>
        <p:spPr>
          <a:xfrm>
            <a:off x="9670771" y="3966772"/>
            <a:ext cx="0" cy="193646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858FED53-7CFB-426D-8BDC-A38180E6E503}"/>
              </a:ext>
            </a:extLst>
          </p:cNvPr>
          <p:cNvSpPr/>
          <p:nvPr/>
        </p:nvSpPr>
        <p:spPr>
          <a:xfrm>
            <a:off x="8956461" y="5946325"/>
            <a:ext cx="1183277" cy="40297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7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31" grpId="0"/>
      <p:bldP spid="32" grpId="0" animBg="1"/>
      <p:bldP spid="33" grpId="0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CB96E9-4ECE-4922-B5EF-837DE0671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" y="1549766"/>
            <a:ext cx="4005779" cy="11599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8EA7831-89DF-4851-ACEA-C62A82CCE704}"/>
              </a:ext>
            </a:extLst>
          </p:cNvPr>
          <p:cNvSpPr txBox="1"/>
          <p:nvPr/>
        </p:nvSpPr>
        <p:spPr>
          <a:xfrm>
            <a:off x="178129" y="91889"/>
            <a:ext cx="11388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7030A0"/>
                </a:solidFill>
              </a:rPr>
              <a:t>D) Nur einer: </a:t>
            </a:r>
            <a:r>
              <a:rPr lang="de-DE" sz="2400"/>
              <a:t>Registerkarte in einem Fach-Teams der Klasse anlegen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B238A8E-0C18-476B-84D2-20553568930F}"/>
              </a:ext>
            </a:extLst>
          </p:cNvPr>
          <p:cNvSpPr txBox="1"/>
          <p:nvPr/>
        </p:nvSpPr>
        <p:spPr>
          <a:xfrm>
            <a:off x="162460" y="653143"/>
            <a:ext cx="446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11. Zum </a:t>
            </a:r>
            <a:r>
              <a:rPr lang="de-DE" b="1"/>
              <a:t>Fach-Klassen-Teams</a:t>
            </a:r>
            <a:r>
              <a:rPr lang="de-DE"/>
              <a:t> wechseln und Registerkarte hinzufügen „</a:t>
            </a:r>
            <a:r>
              <a:rPr lang="de-DE" b="1"/>
              <a:t>+</a:t>
            </a:r>
            <a:r>
              <a:rPr lang="de-DE"/>
              <a:t>“ auswählen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F35D688-4E1F-4D0E-A605-C3FFB5267211}"/>
              </a:ext>
            </a:extLst>
          </p:cNvPr>
          <p:cNvSpPr/>
          <p:nvPr/>
        </p:nvSpPr>
        <p:spPr>
          <a:xfrm>
            <a:off x="47500" y="1494065"/>
            <a:ext cx="579801" cy="42973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3A5349B-70BE-466E-9E17-C6E8DEF73CC2}"/>
              </a:ext>
            </a:extLst>
          </p:cNvPr>
          <p:cNvSpPr/>
          <p:nvPr/>
        </p:nvSpPr>
        <p:spPr>
          <a:xfrm>
            <a:off x="3431968" y="1440663"/>
            <a:ext cx="579801" cy="42973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840AEC-A192-41A4-A5AA-5E08E7D97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7" y="3923920"/>
            <a:ext cx="4322715" cy="26739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F015B65-E191-4A54-B889-5589EF2EF020}"/>
              </a:ext>
            </a:extLst>
          </p:cNvPr>
          <p:cNvSpPr txBox="1"/>
          <p:nvPr/>
        </p:nvSpPr>
        <p:spPr>
          <a:xfrm>
            <a:off x="142507" y="3325090"/>
            <a:ext cx="446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12. </a:t>
            </a:r>
            <a:r>
              <a:rPr lang="de-DE" b="1"/>
              <a:t>SharePoint-Seiten</a:t>
            </a:r>
            <a:r>
              <a:rPr lang="de-DE"/>
              <a:t> (nicht Sharepoint!!!) auswählen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CE926CD-6E44-4155-9B6A-1751B85AB6D8}"/>
              </a:ext>
            </a:extLst>
          </p:cNvPr>
          <p:cNvSpPr/>
          <p:nvPr/>
        </p:nvSpPr>
        <p:spPr>
          <a:xfrm>
            <a:off x="724398" y="4833256"/>
            <a:ext cx="807521" cy="1021278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8A009AE-5B04-48D3-86EC-C1FA18159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551" y="1369607"/>
            <a:ext cx="5226483" cy="5203627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9847ACB-3DA4-4CA3-8AA8-12C4AD2D8761}"/>
              </a:ext>
            </a:extLst>
          </p:cNvPr>
          <p:cNvCxnSpPr>
            <a:cxnSpLocks/>
          </p:cNvCxnSpPr>
          <p:nvPr/>
        </p:nvCxnSpPr>
        <p:spPr>
          <a:xfrm>
            <a:off x="2355570" y="2766151"/>
            <a:ext cx="0" cy="61534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AAA5DB6C-F760-4ABC-BBAC-60C46E2AD21D}"/>
              </a:ext>
            </a:extLst>
          </p:cNvPr>
          <p:cNvSpPr txBox="1"/>
          <p:nvPr/>
        </p:nvSpPr>
        <p:spPr>
          <a:xfrm>
            <a:off x="6096000" y="721528"/>
            <a:ext cx="446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13. </a:t>
            </a:r>
            <a:r>
              <a:rPr lang="de-DE" b="1"/>
              <a:t>Datei</a:t>
            </a:r>
            <a:r>
              <a:rPr lang="de-DE"/>
              <a:t> für den SharePoint-Seiten-Post </a:t>
            </a:r>
            <a:r>
              <a:rPr lang="de-DE" b="1"/>
              <a:t>auswählen</a:t>
            </a:r>
            <a:r>
              <a:rPr lang="de-DE"/>
              <a:t> und </a:t>
            </a:r>
            <a:r>
              <a:rPr lang="de-DE" b="1"/>
              <a:t>posten (=speichern)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88E9A24-F188-4C41-A8ED-E9B22842F4F5}"/>
              </a:ext>
            </a:extLst>
          </p:cNvPr>
          <p:cNvCxnSpPr>
            <a:cxnSpLocks/>
          </p:cNvCxnSpPr>
          <p:nvPr/>
        </p:nvCxnSpPr>
        <p:spPr>
          <a:xfrm flipV="1">
            <a:off x="4627582" y="3648255"/>
            <a:ext cx="1359969" cy="151751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C4C3E655-C8D6-45F2-AB62-F9A100DF98CB}"/>
              </a:ext>
            </a:extLst>
          </p:cNvPr>
          <p:cNvSpPr/>
          <p:nvPr/>
        </p:nvSpPr>
        <p:spPr>
          <a:xfrm>
            <a:off x="6096000" y="3218518"/>
            <a:ext cx="3523531" cy="89034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C5BE4DC-7B98-4B2F-9280-FE03F42E532F}"/>
              </a:ext>
            </a:extLst>
          </p:cNvPr>
          <p:cNvSpPr/>
          <p:nvPr/>
        </p:nvSpPr>
        <p:spPr>
          <a:xfrm>
            <a:off x="9987148" y="5974913"/>
            <a:ext cx="1226886" cy="55082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2504ADE8-0B13-4240-890C-444568CBCF2C}"/>
              </a:ext>
            </a:extLst>
          </p:cNvPr>
          <p:cNvCxnSpPr>
            <a:cxnSpLocks/>
          </p:cNvCxnSpPr>
          <p:nvPr/>
        </p:nvCxnSpPr>
        <p:spPr>
          <a:xfrm>
            <a:off x="8627179" y="4108862"/>
            <a:ext cx="1775605" cy="184891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3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1" grpId="0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92FBD5E-6788-41BD-BEC8-9F70D140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95" y="1395174"/>
            <a:ext cx="7273612" cy="295730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6F78A38-4CB6-4093-8EFB-A580AE4FE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33" y="2502450"/>
            <a:ext cx="8888497" cy="389069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C9EE9D9-AEA6-4969-A905-6C6BD2DED707}"/>
              </a:ext>
            </a:extLst>
          </p:cNvPr>
          <p:cNvSpPr txBox="1"/>
          <p:nvPr/>
        </p:nvSpPr>
        <p:spPr>
          <a:xfrm>
            <a:off x="178129" y="91889"/>
            <a:ext cx="11388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7030A0"/>
                </a:solidFill>
              </a:rPr>
              <a:t>E) Nur einer: </a:t>
            </a:r>
            <a:r>
              <a:rPr lang="de-DE" sz="2400"/>
              <a:t>Registerkarte anschauen und gegen Bearbeitung schützen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CD974AA-8FCD-4BD8-949B-94A542C0D05D}"/>
              </a:ext>
            </a:extLst>
          </p:cNvPr>
          <p:cNvSpPr txBox="1"/>
          <p:nvPr/>
        </p:nvSpPr>
        <p:spPr>
          <a:xfrm>
            <a:off x="178128" y="626003"/>
            <a:ext cx="1069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11. In das </a:t>
            </a:r>
            <a:r>
              <a:rPr lang="de-DE" b="1"/>
              <a:t>Fach-Klassen-Team in Teams</a:t>
            </a:r>
            <a:r>
              <a:rPr lang="de-DE"/>
              <a:t> wechseln und </a:t>
            </a:r>
            <a:r>
              <a:rPr lang="de-DE" b="1"/>
              <a:t>Registerkarte „Wochenplan“ </a:t>
            </a:r>
            <a:r>
              <a:rPr lang="de-DE"/>
              <a:t>wählen, falls nicht sichtbar unter „weitere“ schauen und Registerkarte durch Anklicken öffnen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D235299-BE2C-42D1-9E5C-21978FCCABDF}"/>
              </a:ext>
            </a:extLst>
          </p:cNvPr>
          <p:cNvSpPr/>
          <p:nvPr/>
        </p:nvSpPr>
        <p:spPr>
          <a:xfrm>
            <a:off x="2865816" y="1295492"/>
            <a:ext cx="2537457" cy="752419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FF09416-9154-4C22-9FD1-E66FCC6E9B6A}"/>
              </a:ext>
            </a:extLst>
          </p:cNvPr>
          <p:cNvSpPr txBox="1"/>
          <p:nvPr/>
        </p:nvSpPr>
        <p:spPr>
          <a:xfrm>
            <a:off x="248595" y="4599957"/>
            <a:ext cx="2885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12. Wochenplan bei </a:t>
            </a:r>
            <a:r>
              <a:rPr lang="de-DE" b="1"/>
              <a:t>Bearbeiten</a:t>
            </a:r>
            <a:r>
              <a:rPr lang="de-DE"/>
              <a:t> auf </a:t>
            </a:r>
            <a:r>
              <a:rPr lang="de-DE" b="1"/>
              <a:t>Anzeigen </a:t>
            </a:r>
            <a:r>
              <a:rPr lang="de-DE"/>
              <a:t>umstellen, um ihn vor Bearbeitung durch die SuS zu schützen.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CCEEBC-9EBE-4779-ACB2-B8F1EF796E2F}"/>
              </a:ext>
            </a:extLst>
          </p:cNvPr>
          <p:cNvSpPr txBox="1"/>
          <p:nvPr/>
        </p:nvSpPr>
        <p:spPr>
          <a:xfrm>
            <a:off x="213362" y="6116713"/>
            <a:ext cx="288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FERTIG!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1E49BFB-2C73-4C7B-A554-C48582BA804F}"/>
              </a:ext>
            </a:extLst>
          </p:cNvPr>
          <p:cNvSpPr/>
          <p:nvPr/>
        </p:nvSpPr>
        <p:spPr>
          <a:xfrm>
            <a:off x="9108374" y="3526536"/>
            <a:ext cx="1555668" cy="54402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EEB1B1B-51F8-4B16-8E2C-1C47AC8FB664}"/>
              </a:ext>
            </a:extLst>
          </p:cNvPr>
          <p:cNvSpPr/>
          <p:nvPr/>
        </p:nvSpPr>
        <p:spPr>
          <a:xfrm>
            <a:off x="7579198" y="4794600"/>
            <a:ext cx="1555668" cy="54402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0D40BF9-EB35-44B7-9A9F-C4D7D36BFF15}"/>
              </a:ext>
            </a:extLst>
          </p:cNvPr>
          <p:cNvSpPr txBox="1"/>
          <p:nvPr/>
        </p:nvSpPr>
        <p:spPr>
          <a:xfrm>
            <a:off x="522514" y="523220"/>
            <a:ext cx="1128251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/>
              <a:t>Der Wochenplan (Word-Vorlage) muss </a:t>
            </a:r>
            <a:r>
              <a:rPr lang="de-DE" b="1" u="sng"/>
              <a:t>nur von einer Lehrkraft</a:t>
            </a:r>
            <a:r>
              <a:rPr lang="de-DE" b="1"/>
              <a:t> </a:t>
            </a:r>
            <a:r>
              <a:rPr lang="de-DE"/>
              <a:t>aus dem Lehrerteam einmal (um den Stundenplan + Lehrerkürzel) ergänzt und in die </a:t>
            </a:r>
            <a:r>
              <a:rPr lang="de-DE" b="1" u="sng"/>
              <a:t>Dateien</a:t>
            </a:r>
            <a:r>
              <a:rPr lang="de-DE"/>
              <a:t> des Teams hochgeladen werden.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/>
              <a:t>Danach können </a:t>
            </a:r>
            <a:r>
              <a:rPr lang="de-DE" b="1" u="sng"/>
              <a:t>alle Lehrkräfte der Klasse</a:t>
            </a:r>
            <a:r>
              <a:rPr lang="de-DE" b="1"/>
              <a:t> </a:t>
            </a:r>
            <a:r>
              <a:rPr lang="de-DE"/>
              <a:t>in dieser (stets gleichen) Word-Datei einfach </a:t>
            </a:r>
            <a:r>
              <a:rPr lang="de-DE" b="1"/>
              <a:t>kurz</a:t>
            </a:r>
            <a:r>
              <a:rPr lang="de-DE"/>
              <a:t> ihre Informationen </a:t>
            </a:r>
            <a:r>
              <a:rPr lang="de-DE" b="1"/>
              <a:t>eintragen</a:t>
            </a:r>
            <a:r>
              <a:rPr lang="de-DE"/>
              <a:t> was jeweils von den SuS, in welchem Fach, wo, zu tun ist.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/>
              <a:t>Die Arbeitsaufträge für die Folgewoche können in die </a:t>
            </a:r>
            <a:r>
              <a:rPr lang="de-DE" b="1" u="sng"/>
              <a:t>gleiche Datei</a:t>
            </a:r>
            <a:r>
              <a:rPr lang="de-DE"/>
              <a:t> eingetragen werden, wenn die Woche herum ist. =&gt; Verlinkung muss nur 1x in ein Fach-Klassen-Team erfolgen (evtl. Hilfe holen).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/>
              <a:t>Da sich die Eintragungen im Wochenplan jeweils sofort aktualisieren, muss am Montag noch nicht feststehen, was die Lehrkraft am Freitag mit der Klasse macht (</a:t>
            </a:r>
            <a:r>
              <a:rPr lang="de-DE" b="1"/>
              <a:t>Flexibilität</a:t>
            </a:r>
            <a:r>
              <a:rPr lang="de-DE"/>
              <a:t>) und die SuS behalten trotzdem den </a:t>
            </a:r>
            <a:r>
              <a:rPr lang="de-DE" b="1"/>
              <a:t>Überblick,</a:t>
            </a:r>
            <a:r>
              <a:rPr lang="de-DE"/>
              <a:t> was zu tun ist. D. h. kurzfristige </a:t>
            </a:r>
            <a:r>
              <a:rPr lang="de-DE" b="1"/>
              <a:t>Planänderungen</a:t>
            </a:r>
            <a:r>
              <a:rPr lang="de-DE"/>
              <a:t> (</a:t>
            </a:r>
            <a:r>
              <a:rPr lang="de-DE" b="1">
                <a:solidFill>
                  <a:srgbClr val="C00000"/>
                </a:solidFill>
              </a:rPr>
              <a:t>mindestens 1 Tag vorher!!!</a:t>
            </a:r>
            <a:r>
              <a:rPr lang="de-DE"/>
              <a:t>) sind jederzeit </a:t>
            </a:r>
            <a:r>
              <a:rPr lang="de-DE" b="1"/>
              <a:t>möglich</a:t>
            </a:r>
            <a:r>
              <a:rPr lang="de-DE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/>
              <a:t>Die </a:t>
            </a:r>
            <a:r>
              <a:rPr lang="de-DE" b="1"/>
              <a:t>Verlinkung in mindestens ein Fach-Team der Klasse </a:t>
            </a:r>
            <a:r>
              <a:rPr lang="de-DE"/>
              <a:t>und ein </a:t>
            </a:r>
            <a:r>
              <a:rPr lang="de-DE" b="1"/>
              <a:t>Posten über die Registerkarte </a:t>
            </a:r>
            <a:r>
              <a:rPr lang="de-DE"/>
              <a:t>reicht prinzipiell aus. Es können auch verschiedene Fachlehrer der Klasse, die ein Klassen-Team in Teams für ihr Fach eingerichtet haben, den Wochenplan posten. Er wird dann durch die Verlinkung immer überall gleich aktualisiert, es gibt also keine „Planabweichungen“, alte/neue Pläne, wie bei verschickten pdfs, sondern stets nur den </a:t>
            </a:r>
            <a:r>
              <a:rPr lang="de-DE" b="1"/>
              <a:t>einen gültigen Plan</a:t>
            </a:r>
            <a:r>
              <a:rPr lang="de-DE"/>
              <a:t>!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/>
              <a:t>Die SuS starten früh zur 1. Stunde in Teams (evtl. Forms-Umfrage zur Anwesenheitskontrolle?) und </a:t>
            </a:r>
            <a:r>
              <a:rPr lang="de-DE" b="1"/>
              <a:t>sehen auf einen Blick was heute zu tun </a:t>
            </a:r>
            <a:r>
              <a:rPr lang="de-DE"/>
              <a:t>ist. Gleichzeitig werden sie an Aufgabenabgaben vom Vortag erinnert. Eltern können sich schnell informieren was ansteht.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/>
              <a:t>Die SuS erhalten dadurch auch Infos zu </a:t>
            </a:r>
            <a:r>
              <a:rPr lang="de-DE" b="1"/>
              <a:t>MEBIS</a:t>
            </a:r>
            <a:r>
              <a:rPr lang="de-DE"/>
              <a:t> oder zu </a:t>
            </a:r>
            <a:r>
              <a:rPr lang="de-DE" b="1"/>
              <a:t>klassischen Arbeitsaufträgen</a:t>
            </a:r>
            <a:r>
              <a:rPr lang="de-DE"/>
              <a:t>, die z. B. mit dem Buch erledigt werden müssen, selbst wenn der Zugriff auf MEBIS evtl. gerade noch nicht möglich ist. D. h. sie können dann andere Aufgaben teilweise vorziehen.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A08E85-F6D9-4506-9AA9-0FD6BDFFE4D4}"/>
              </a:ext>
            </a:extLst>
          </p:cNvPr>
          <p:cNvSpPr txBox="1"/>
          <p:nvPr/>
        </p:nvSpPr>
        <p:spPr>
          <a:xfrm>
            <a:off x="522514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Allgemeine Hinweise:</a:t>
            </a:r>
          </a:p>
        </p:txBody>
      </p:sp>
    </p:spTree>
    <p:extLst>
      <p:ext uri="{BB962C8B-B14F-4D97-AF65-F5344CB8AC3E}">
        <p14:creationId xmlns:p14="http://schemas.microsoft.com/office/powerpoint/2010/main" val="188272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FBCDEE-9306-4BE7-BFEE-73AA8AC3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73" y="957199"/>
            <a:ext cx="5250427" cy="473567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F6D67EE-5FFF-48C9-B2A4-04C7FFCD62BA}"/>
              </a:ext>
            </a:extLst>
          </p:cNvPr>
          <p:cNvSpPr txBox="1"/>
          <p:nvPr/>
        </p:nvSpPr>
        <p:spPr>
          <a:xfrm>
            <a:off x="545690" y="199103"/>
            <a:ext cx="1137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/>
              <a:t>Mögliches Beispiel für die Unterstufe – tageweise Übersicht hintereinander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ED1462-9EE0-46CA-AB56-D80A7937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416" y="1799304"/>
            <a:ext cx="5903311" cy="38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9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6A99D-78EC-420D-9B5D-62D63E9C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1763"/>
            <a:ext cx="2106261" cy="531845"/>
          </a:xfrm>
        </p:spPr>
        <p:txBody>
          <a:bodyPr>
            <a:noAutofit/>
          </a:bodyPr>
          <a:lstStyle/>
          <a:p>
            <a:pPr algn="ctr"/>
            <a:r>
              <a:rPr lang="de-DE" sz="2400" b="1"/>
              <a:t>Mögliches Beispiel </a:t>
            </a:r>
            <a:br>
              <a:rPr lang="de-DE" sz="2400" b="1"/>
            </a:br>
            <a:r>
              <a:rPr lang="de-DE" sz="2400" b="1"/>
              <a:t>für die Mittelstufe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E51FE7-C9D7-455D-9BA0-C826A2AD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68" y="94784"/>
            <a:ext cx="10250330" cy="6668431"/>
          </a:xfrm>
          <a:prstGeom prst="rect">
            <a:avLst/>
          </a:prstGeom>
        </p:spPr>
      </p:pic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A8ABC7D7-B32B-475F-A461-FF78FE9BA87C}"/>
              </a:ext>
            </a:extLst>
          </p:cNvPr>
          <p:cNvSpPr/>
          <p:nvPr/>
        </p:nvSpPr>
        <p:spPr>
          <a:xfrm>
            <a:off x="190005" y="3619376"/>
            <a:ext cx="2391747" cy="868071"/>
          </a:xfrm>
          <a:prstGeom prst="wedgeRoundRectCallout">
            <a:avLst>
              <a:gd name="adj1" fmla="val 46061"/>
              <a:gd name="adj2" fmla="val 104600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7030A0"/>
                </a:solidFill>
              </a:rPr>
              <a:t>Eigentlich würde hier Ankreuzen reichen!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61EC9D3-B881-47DE-885F-B1188ACD6169}"/>
              </a:ext>
            </a:extLst>
          </p:cNvPr>
          <p:cNvSpPr/>
          <p:nvPr/>
        </p:nvSpPr>
        <p:spPr>
          <a:xfrm>
            <a:off x="8870867" y="5222545"/>
            <a:ext cx="2391747" cy="1415762"/>
          </a:xfrm>
          <a:prstGeom prst="wedgeRoundRectCallout">
            <a:avLst>
              <a:gd name="adj1" fmla="val 19250"/>
              <a:gd name="adj2" fmla="val -89168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7030A0"/>
                </a:solidFill>
              </a:rPr>
              <a:t>Hinweis auf Aufgabenabgabe-Termin ist sinnvoll. </a:t>
            </a:r>
          </a:p>
          <a:p>
            <a:pPr algn="ctr"/>
            <a:r>
              <a:rPr lang="de-DE" b="1">
                <a:solidFill>
                  <a:srgbClr val="C00000"/>
                </a:solidFill>
              </a:rPr>
              <a:t>HA 18.1., 20 Uhr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14122F46-0EAD-4724-BEF4-7E3351EA4B22}"/>
              </a:ext>
            </a:extLst>
          </p:cNvPr>
          <p:cNvSpPr/>
          <p:nvPr/>
        </p:nvSpPr>
        <p:spPr>
          <a:xfrm>
            <a:off x="4900126" y="635727"/>
            <a:ext cx="2391747" cy="1415762"/>
          </a:xfrm>
          <a:prstGeom prst="wedgeRoundRectCallout">
            <a:avLst>
              <a:gd name="adj1" fmla="val -31891"/>
              <a:gd name="adj2" fmla="val 94528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7030A0"/>
                </a:solidFill>
              </a:rPr>
              <a:t>Gruppenteilungen angebbar. Aber nur „eigene“ Stunden für ViKo „verbraten“</a:t>
            </a:r>
          </a:p>
        </p:txBody>
      </p:sp>
    </p:spTree>
    <p:extLst>
      <p:ext uri="{BB962C8B-B14F-4D97-AF65-F5344CB8AC3E}">
        <p14:creationId xmlns:p14="http://schemas.microsoft.com/office/powerpoint/2010/main" val="15505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0923D5C-A0CF-49AB-A157-99120C495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06" y="193735"/>
            <a:ext cx="11021570" cy="6470529"/>
          </a:xfrm>
          <a:prstGeom prst="rect">
            <a:avLst/>
          </a:prstGeom>
        </p:spPr>
      </p:pic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3DC45F03-E84B-421A-B813-66D33EEBC38B}"/>
              </a:ext>
            </a:extLst>
          </p:cNvPr>
          <p:cNvSpPr/>
          <p:nvPr/>
        </p:nvSpPr>
        <p:spPr>
          <a:xfrm>
            <a:off x="233123" y="1595085"/>
            <a:ext cx="3222596" cy="1415762"/>
          </a:xfrm>
          <a:prstGeom prst="wedgeRoundRectCallout">
            <a:avLst>
              <a:gd name="adj1" fmla="val 114036"/>
              <a:gd name="adj2" fmla="val 24908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7030A0"/>
                </a:solidFill>
              </a:rPr>
              <a:t>Für einstündige parallele Gruppen (Fremdsprachen, Religion/Ethik) muss die Tabellenzeile evtl. erweitert werden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D06A84D9-130E-473A-8FA6-AB8C79F58E95}"/>
              </a:ext>
            </a:extLst>
          </p:cNvPr>
          <p:cNvSpPr/>
          <p:nvPr/>
        </p:nvSpPr>
        <p:spPr>
          <a:xfrm>
            <a:off x="5672022" y="4124529"/>
            <a:ext cx="3222596" cy="1415762"/>
          </a:xfrm>
          <a:prstGeom prst="wedgeRoundRectCallout">
            <a:avLst>
              <a:gd name="adj1" fmla="val -57686"/>
              <a:gd name="adj2" fmla="val -13676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7030A0"/>
                </a:solidFill>
              </a:rPr>
              <a:t>Bei Doppelstunden mit parallelen Gruppen kriegt jeder Kollege ein Tabellenfeld, also entweder z. B.  5. oder 6. Stunde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87F2A5E7-2838-4808-B49B-9CA54273F45E}"/>
              </a:ext>
            </a:extLst>
          </p:cNvPr>
          <p:cNvSpPr/>
          <p:nvPr/>
        </p:nvSpPr>
        <p:spPr>
          <a:xfrm>
            <a:off x="292924" y="4782786"/>
            <a:ext cx="1888177" cy="960257"/>
          </a:xfrm>
          <a:prstGeom prst="wedgeRoundRectCallout">
            <a:avLst>
              <a:gd name="adj1" fmla="val 39822"/>
              <a:gd name="adj2" fmla="val -66606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7030A0"/>
                </a:solidFill>
              </a:rPr>
              <a:t>Mit einem Kreuzchen ist alles klar!</a:t>
            </a:r>
          </a:p>
        </p:txBody>
      </p:sp>
    </p:spTree>
    <p:extLst>
      <p:ext uri="{BB962C8B-B14F-4D97-AF65-F5344CB8AC3E}">
        <p14:creationId xmlns:p14="http://schemas.microsoft.com/office/powerpoint/2010/main" val="42428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331C55-7603-40BC-BF0C-4E24CFD02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17" y="1199408"/>
            <a:ext cx="7821611" cy="44591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8194FD-FD8D-4ADF-A658-079FA5F23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37" y="1986326"/>
            <a:ext cx="7280293" cy="435963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D7EE1EF-5C68-4CF4-8117-266263CBCE7C}"/>
              </a:ext>
            </a:extLst>
          </p:cNvPr>
          <p:cNvSpPr txBox="1">
            <a:spLocks/>
          </p:cNvSpPr>
          <p:nvPr/>
        </p:nvSpPr>
        <p:spPr>
          <a:xfrm>
            <a:off x="371780" y="92459"/>
            <a:ext cx="2965186" cy="9525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sz="2400" b="1"/>
            </a:br>
            <a:r>
              <a:rPr lang="de-DE" sz="3600" b="1"/>
              <a:t>Ansichten im Klassenteam</a:t>
            </a:r>
            <a:br>
              <a:rPr lang="de-DE" sz="3600" b="1"/>
            </a:br>
            <a:br>
              <a:rPr lang="de-DE" sz="3600" b="1"/>
            </a:br>
            <a:r>
              <a:rPr lang="de-DE" sz="3600" b="1"/>
              <a:t>Unterstufe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20ADB480-21F3-422F-A7B3-C601D331C0DA}"/>
              </a:ext>
            </a:extLst>
          </p:cNvPr>
          <p:cNvSpPr/>
          <p:nvPr/>
        </p:nvSpPr>
        <p:spPr>
          <a:xfrm>
            <a:off x="5866374" y="358570"/>
            <a:ext cx="5614854" cy="483231"/>
          </a:xfrm>
          <a:prstGeom prst="wedgeRoundRectCallout">
            <a:avLst>
              <a:gd name="adj1" fmla="val -5650"/>
              <a:gd name="adj2" fmla="val 147195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7030A0"/>
                </a:solidFill>
              </a:rPr>
              <a:t>Wochenplan wird als Registerkarte eingerichtet</a:t>
            </a:r>
          </a:p>
        </p:txBody>
      </p:sp>
    </p:spTree>
    <p:extLst>
      <p:ext uri="{BB962C8B-B14F-4D97-AF65-F5344CB8AC3E}">
        <p14:creationId xmlns:p14="http://schemas.microsoft.com/office/powerpoint/2010/main" val="4353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6A99D-78EC-420D-9B5D-62D63E9C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3" y="733726"/>
            <a:ext cx="2965186" cy="952570"/>
          </a:xfrm>
        </p:spPr>
        <p:txBody>
          <a:bodyPr>
            <a:noAutofit/>
          </a:bodyPr>
          <a:lstStyle/>
          <a:p>
            <a:pPr algn="ctr"/>
            <a:br>
              <a:rPr lang="de-DE" sz="2400" b="1"/>
            </a:br>
            <a:r>
              <a:rPr lang="de-DE" sz="3600" b="1"/>
              <a:t>Ansichten im Klassenteam</a:t>
            </a:r>
            <a:br>
              <a:rPr lang="de-DE" sz="3600" b="1"/>
            </a:br>
            <a:br>
              <a:rPr lang="de-DE" sz="3600" b="1"/>
            </a:br>
            <a:r>
              <a:rPr lang="de-DE" sz="3600" b="1"/>
              <a:t>Mittelstufe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5027180-2431-4163-907C-1BC8E4633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17" y="0"/>
            <a:ext cx="7620000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40C3DDAB-7EB1-479C-BF43-7D7DC21D730E}"/>
              </a:ext>
            </a:extLst>
          </p:cNvPr>
          <p:cNvSpPr/>
          <p:nvPr/>
        </p:nvSpPr>
        <p:spPr>
          <a:xfrm>
            <a:off x="547352" y="2850078"/>
            <a:ext cx="2706487" cy="1542445"/>
          </a:xfrm>
          <a:prstGeom prst="wedgeRoundRectCallout">
            <a:avLst>
              <a:gd name="adj1" fmla="val 77278"/>
              <a:gd name="adj2" fmla="val -136899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7030A0"/>
                </a:solidFill>
              </a:rPr>
              <a:t>Wochenplan beim Verlinken vor Bearbeitung durch SuS schützen.</a:t>
            </a:r>
          </a:p>
        </p:txBody>
      </p:sp>
    </p:spTree>
    <p:extLst>
      <p:ext uri="{BB962C8B-B14F-4D97-AF65-F5344CB8AC3E}">
        <p14:creationId xmlns:p14="http://schemas.microsoft.com/office/powerpoint/2010/main" val="9715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37B18-0373-4E36-9D3B-5936E82F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106570"/>
            <a:ext cx="11507190" cy="959860"/>
          </a:xfrm>
        </p:spPr>
        <p:txBody>
          <a:bodyPr>
            <a:normAutofit/>
          </a:bodyPr>
          <a:lstStyle/>
          <a:p>
            <a:r>
              <a:rPr lang="de-DE" sz="4000"/>
              <a:t>Was muss </a:t>
            </a:r>
            <a:r>
              <a:rPr lang="de-DE" sz="4000" b="1" u="sng"/>
              <a:t>ein Lehrer</a:t>
            </a:r>
            <a:r>
              <a:rPr lang="de-DE" sz="4000"/>
              <a:t> aus dem Klassenteam für alle tun?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3507EF-962E-4714-99F0-96B65ECBC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010" y="1240664"/>
            <a:ext cx="10515600" cy="150018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000" b="1">
                <a:solidFill>
                  <a:schemeClr val="tx1"/>
                </a:solidFill>
              </a:rPr>
              <a:t>Wochenplan fertigstellen </a:t>
            </a:r>
            <a:br>
              <a:rPr lang="de-DE" sz="2000">
                <a:solidFill>
                  <a:schemeClr val="tx1"/>
                </a:solidFill>
              </a:rPr>
            </a:br>
            <a:r>
              <a:rPr lang="de-DE" sz="2000">
                <a:solidFill>
                  <a:schemeClr val="tx1"/>
                </a:solidFill>
              </a:rPr>
              <a:t>(Fächer + Lehrkräfte ergänzen)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>
                <a:solidFill>
                  <a:schemeClr val="tx1"/>
                </a:solidFill>
              </a:rPr>
              <a:t>Wochenplan unter „</a:t>
            </a:r>
            <a:r>
              <a:rPr lang="de-DE" sz="2000" b="1">
                <a:solidFill>
                  <a:schemeClr val="tx1"/>
                </a:solidFill>
              </a:rPr>
              <a:t>Dateien</a:t>
            </a:r>
            <a:r>
              <a:rPr lang="de-DE" sz="2000">
                <a:solidFill>
                  <a:schemeClr val="tx1"/>
                </a:solidFill>
              </a:rPr>
              <a:t>“ in </a:t>
            </a:r>
            <a:r>
              <a:rPr lang="de-DE" sz="2000" b="1">
                <a:solidFill>
                  <a:schemeClr val="tx1"/>
                </a:solidFill>
              </a:rPr>
              <a:t>Lehrerteam</a:t>
            </a:r>
            <a:r>
              <a:rPr lang="de-DE" sz="2000">
                <a:solidFill>
                  <a:schemeClr val="tx1"/>
                </a:solidFill>
              </a:rPr>
              <a:t> der Klasse in Teams hochladen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>
                <a:solidFill>
                  <a:schemeClr val="tx1"/>
                </a:solidFill>
              </a:rPr>
              <a:t>Verlinkung</a:t>
            </a:r>
            <a:r>
              <a:rPr lang="de-DE" sz="2000">
                <a:solidFill>
                  <a:schemeClr val="tx1"/>
                </a:solidFill>
              </a:rPr>
              <a:t> zu mindestens einem Fach-Teams der Schüler in dieser Klasse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>
                <a:solidFill>
                  <a:schemeClr val="tx1"/>
                </a:solidFill>
              </a:rPr>
              <a:t>Registerkarte</a:t>
            </a:r>
            <a:r>
              <a:rPr lang="de-DE" sz="2000">
                <a:solidFill>
                  <a:schemeClr val="tx1"/>
                </a:solidFill>
              </a:rPr>
              <a:t> für den Link anlegen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007BE2B-861C-46AA-B349-9503E78A779B}"/>
              </a:ext>
            </a:extLst>
          </p:cNvPr>
          <p:cNvSpPr txBox="1">
            <a:spLocks/>
          </p:cNvSpPr>
          <p:nvPr/>
        </p:nvSpPr>
        <p:spPr>
          <a:xfrm>
            <a:off x="380010" y="3598224"/>
            <a:ext cx="10794092" cy="832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/>
              <a:t>Was müssen </a:t>
            </a:r>
            <a:r>
              <a:rPr lang="de-DE" sz="4000" b="1" u="sng"/>
              <a:t>alle Lehrer</a:t>
            </a:r>
            <a:r>
              <a:rPr lang="de-DE" sz="4000"/>
              <a:t> aus dem Klassenteam tun?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901F965B-55E6-4880-A4DB-E72625DDA545}"/>
              </a:ext>
            </a:extLst>
          </p:cNvPr>
          <p:cNvSpPr txBox="1">
            <a:spLocks/>
          </p:cNvSpPr>
          <p:nvPr/>
        </p:nvSpPr>
        <p:spPr>
          <a:xfrm>
            <a:off x="380010" y="4533590"/>
            <a:ext cx="10794093" cy="959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tx1"/>
                </a:solidFill>
              </a:rPr>
              <a:t>Wochenplan in „Dateien“ im Lehrerteam öffnen und kurze Infos zu den Arbeitsaufträgen eintragen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tx1"/>
                </a:solidFill>
              </a:rPr>
              <a:t>Im Idealfall 1x wöchentlich Infos in der stets gleichen Datei „Wochenplan“ in all ihren Klassen aktualisieren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0790E2A4-19D6-49B9-A8F9-3C90ABE3C4A4}"/>
              </a:ext>
            </a:extLst>
          </p:cNvPr>
          <p:cNvSpPr/>
          <p:nvPr/>
        </p:nvSpPr>
        <p:spPr>
          <a:xfrm>
            <a:off x="2315688" y="5759533"/>
            <a:ext cx="8455231" cy="783771"/>
          </a:xfrm>
          <a:prstGeom prst="wedgeRoundRectCallout">
            <a:avLst>
              <a:gd name="adj1" fmla="val -38494"/>
              <a:gd name="adj2" fmla="val -113210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7030A0"/>
                </a:solidFill>
              </a:rPr>
              <a:t>Kolleg*innen, die sich noch schwer mit der „Technik“ tun unterstützen. </a:t>
            </a:r>
          </a:p>
        </p:txBody>
      </p:sp>
    </p:spTree>
    <p:extLst>
      <p:ext uri="{BB962C8B-B14F-4D97-AF65-F5344CB8AC3E}">
        <p14:creationId xmlns:p14="http://schemas.microsoft.com/office/powerpoint/2010/main" val="6845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B77CD07-D985-42AA-A9E4-3B86E1BCD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656"/>
          <a:stretch/>
        </p:blipFill>
        <p:spPr>
          <a:xfrm>
            <a:off x="3800103" y="735959"/>
            <a:ext cx="4352623" cy="151041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E504B0D-3870-4968-9F13-52B9B0123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31" y="2294184"/>
            <a:ext cx="6068272" cy="29245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682A9BA-3693-4E1C-BF68-2C7A0CC231B4}"/>
              </a:ext>
            </a:extLst>
          </p:cNvPr>
          <p:cNvSpPr txBox="1"/>
          <p:nvPr/>
        </p:nvSpPr>
        <p:spPr>
          <a:xfrm>
            <a:off x="486886" y="735959"/>
            <a:ext cx="331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1. Wochenplan-Datei hochladen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DC2FC9-B76F-4361-B2F9-D8F85231D857}"/>
              </a:ext>
            </a:extLst>
          </p:cNvPr>
          <p:cNvSpPr txBox="1"/>
          <p:nvPr/>
        </p:nvSpPr>
        <p:spPr>
          <a:xfrm>
            <a:off x="486887" y="91889"/>
            <a:ext cx="11388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7030A0"/>
                </a:solidFill>
              </a:rPr>
              <a:t>A) Nur einer: </a:t>
            </a:r>
            <a:r>
              <a:rPr lang="de-DE" sz="2400"/>
              <a:t>Wochenplan-Datei </a:t>
            </a:r>
            <a:r>
              <a:rPr lang="de-DE" sz="2400" b="1" u="sng"/>
              <a:t>im Lehrkräfte-Teams</a:t>
            </a:r>
            <a:r>
              <a:rPr lang="de-DE" sz="2400"/>
              <a:t> der jeweiligen Klasse anlegen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486CDEF-25D6-4E2E-9CDF-AF1E210A9713}"/>
              </a:ext>
            </a:extLst>
          </p:cNvPr>
          <p:cNvSpPr/>
          <p:nvPr/>
        </p:nvSpPr>
        <p:spPr>
          <a:xfrm>
            <a:off x="5486400" y="783771"/>
            <a:ext cx="609600" cy="32760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4DF8589-3C37-4E84-A25B-4585A1439698}"/>
              </a:ext>
            </a:extLst>
          </p:cNvPr>
          <p:cNvSpPr/>
          <p:nvPr/>
        </p:nvSpPr>
        <p:spPr>
          <a:xfrm>
            <a:off x="4702628" y="1163561"/>
            <a:ext cx="997527" cy="32760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07C5549-89F7-495A-A9D2-33B345FAEA9B}"/>
              </a:ext>
            </a:extLst>
          </p:cNvPr>
          <p:cNvSpPr txBox="1"/>
          <p:nvPr/>
        </p:nvSpPr>
        <p:spPr>
          <a:xfrm>
            <a:off x="389914" y="2234777"/>
            <a:ext cx="331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2. Wochenplan-Datei für die Kollegen als Registerkarte posten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92350D9-D4F9-405D-8385-FE782067A490}"/>
              </a:ext>
            </a:extLst>
          </p:cNvPr>
          <p:cNvSpPr/>
          <p:nvPr/>
        </p:nvSpPr>
        <p:spPr>
          <a:xfrm>
            <a:off x="3703131" y="4621738"/>
            <a:ext cx="488859" cy="32760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BC20395-FBE9-454A-AF81-D590978BC039}"/>
              </a:ext>
            </a:extLst>
          </p:cNvPr>
          <p:cNvSpPr txBox="1"/>
          <p:nvPr/>
        </p:nvSpPr>
        <p:spPr>
          <a:xfrm>
            <a:off x="389914" y="2881108"/>
            <a:ext cx="314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Kreis vor der Wochenplan-Datei anhaken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6FDB3F4-86B3-4A13-B6A2-9AFE237D48B1}"/>
              </a:ext>
            </a:extLst>
          </p:cNvPr>
          <p:cNvSpPr/>
          <p:nvPr/>
        </p:nvSpPr>
        <p:spPr>
          <a:xfrm>
            <a:off x="6852064" y="2881108"/>
            <a:ext cx="2719448" cy="64633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5868AA-3F6E-4A68-8509-BC10F369D712}"/>
              </a:ext>
            </a:extLst>
          </p:cNvPr>
          <p:cNvSpPr txBox="1"/>
          <p:nvPr/>
        </p:nvSpPr>
        <p:spPr>
          <a:xfrm>
            <a:off x="389914" y="3546594"/>
            <a:ext cx="314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Dies als Registerkarte erstellen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14CD6B9-BCE2-4360-9E57-8BF59C8B16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281" b="24882"/>
          <a:stretch/>
        </p:blipFill>
        <p:spPr>
          <a:xfrm>
            <a:off x="6737267" y="3688343"/>
            <a:ext cx="5280562" cy="300151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20AAF9D-5B1E-4382-B2C3-59040DA6EF3E}"/>
              </a:ext>
            </a:extLst>
          </p:cNvPr>
          <p:cNvSpPr txBox="1"/>
          <p:nvPr/>
        </p:nvSpPr>
        <p:spPr>
          <a:xfrm>
            <a:off x="283036" y="5475710"/>
            <a:ext cx="606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3. Wochenplan kann direkt im Lehrkräfte-Teams über die Registerkarte von den Kollegen geöffnet und ausgefüllt werden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76AE798-08BD-43F1-A199-186CEBC76680}"/>
              </a:ext>
            </a:extLst>
          </p:cNvPr>
          <p:cNvSpPr/>
          <p:nvPr/>
        </p:nvSpPr>
        <p:spPr>
          <a:xfrm>
            <a:off x="9771402" y="4286540"/>
            <a:ext cx="1745683" cy="47546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8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546C868C462D045ACCEADF883A2F102" ma:contentTypeVersion="9" ma:contentTypeDescription="Ein neues Dokument erstellen." ma:contentTypeScope="" ma:versionID="08d7718cf53f4b9318727b0fabbc5c7e">
  <xsd:schema xmlns:xsd="http://www.w3.org/2001/XMLSchema" xmlns:xs="http://www.w3.org/2001/XMLSchema" xmlns:p="http://schemas.microsoft.com/office/2006/metadata/properties" xmlns:ns2="c5d6482d-e5c3-4e78-a3f3-14c32e010e15" targetNamespace="http://schemas.microsoft.com/office/2006/metadata/properties" ma:root="true" ma:fieldsID="e4a7e5f684ba5bacd79a8507b8aab2bd" ns2:_="">
    <xsd:import namespace="c5d6482d-e5c3-4e78-a3f3-14c32e010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6482d-e5c3-4e78-a3f3-14c32e010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55A869-EABD-40A7-BC29-DC0EE67B7B18}"/>
</file>

<file path=customXml/itemProps2.xml><?xml version="1.0" encoding="utf-8"?>
<ds:datastoreItem xmlns:ds="http://schemas.openxmlformats.org/officeDocument/2006/customXml" ds:itemID="{28E47FF2-5B28-4556-88C6-240AEAEEB9D0}"/>
</file>

<file path=customXml/itemProps3.xml><?xml version="1.0" encoding="utf-8"?>
<ds:datastoreItem xmlns:ds="http://schemas.openxmlformats.org/officeDocument/2006/customXml" ds:itemID="{FCC5FAB0-A98D-43D5-AA89-D0819E9B38F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Breitbild</PresentationFormat>
  <Paragraphs>93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MS Gothic</vt:lpstr>
      <vt:lpstr>Arial</vt:lpstr>
      <vt:lpstr>Calibri</vt:lpstr>
      <vt:lpstr>Calibri Light</vt:lpstr>
      <vt:lpstr>Office</vt:lpstr>
      <vt:lpstr>Wochenplan in Word  -   im Lehrerteam erstellen  und in die Fachteams der Klasse verlinken</vt:lpstr>
      <vt:lpstr>PowerPoint-Präsentation</vt:lpstr>
      <vt:lpstr>PowerPoint-Präsentation</vt:lpstr>
      <vt:lpstr>Mögliches Beispiel  für die Mittelstufe</vt:lpstr>
      <vt:lpstr>PowerPoint-Präsentation</vt:lpstr>
      <vt:lpstr>PowerPoint-Präsentation</vt:lpstr>
      <vt:lpstr> Ansichten im Klassenteam  Mittelstufe</vt:lpstr>
      <vt:lpstr>Was muss ein Lehrer aus dem Klassenteam für alle tun?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Wochenplan  -   im Lehrerteam erstellen  und in die Fachteams der Klasse verlinken</dc:title>
  <dc:creator>W. Habelitz-Tkotz</dc:creator>
  <cp:lastModifiedBy>Waltraud</cp:lastModifiedBy>
  <cp:revision>34</cp:revision>
  <dcterms:created xsi:type="dcterms:W3CDTF">2021-01-07T10:18:41Z</dcterms:created>
  <dcterms:modified xsi:type="dcterms:W3CDTF">2021-01-07T23:28:39Z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0x0101006546C868C462D045ACCEADF883A2F102</vt:lpwstr>
  </property>
</Properties>
</file>