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23"/>
  </p:notesMasterIdLst>
  <p:sldIdLst>
    <p:sldId id="266" r:id="rId2"/>
    <p:sldId id="256" r:id="rId3"/>
    <p:sldId id="307" r:id="rId4"/>
    <p:sldId id="309" r:id="rId5"/>
    <p:sldId id="308" r:id="rId6"/>
    <p:sldId id="321" r:id="rId7"/>
    <p:sldId id="324" r:id="rId8"/>
    <p:sldId id="332" r:id="rId9"/>
    <p:sldId id="315" r:id="rId10"/>
    <p:sldId id="333" r:id="rId11"/>
    <p:sldId id="335" r:id="rId12"/>
    <p:sldId id="336" r:id="rId13"/>
    <p:sldId id="337" r:id="rId14"/>
    <p:sldId id="312" r:id="rId15"/>
    <p:sldId id="338" r:id="rId16"/>
    <p:sldId id="339" r:id="rId17"/>
    <p:sldId id="340" r:id="rId18"/>
    <p:sldId id="341" r:id="rId19"/>
    <p:sldId id="342" r:id="rId20"/>
    <p:sldId id="343" r:id="rId21"/>
    <p:sldId id="34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7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856" autoAdjust="0"/>
  </p:normalViewPr>
  <p:slideViewPr>
    <p:cSldViewPr snapToGrid="0">
      <p:cViewPr varScale="1">
        <p:scale>
          <a:sx n="83" d="100"/>
          <a:sy n="83" d="100"/>
        </p:scale>
        <p:origin x="6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E1274B-5894-4551-BC14-568023CF42C3}" type="doc">
      <dgm:prSet loTypeId="urn:microsoft.com/office/officeart/2005/8/layout/cycle8" loCatId="cycle" qsTypeId="urn:microsoft.com/office/officeart/2005/8/quickstyle/simple1" qsCatId="simple" csTypeId="urn:microsoft.com/office/officeart/2005/8/colors/accent2_2" csCatId="accent2" phldr="1"/>
      <dgm:spPr/>
    </dgm:pt>
    <dgm:pt modelId="{FC4EA855-F8B3-495E-9A22-30441452F92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de-DE" sz="2300" dirty="0">
              <a:latin typeface="Arial" panose="020B0604020202020204" pitchFamily="34" charset="0"/>
              <a:cs typeface="Arial" panose="020B0604020202020204" pitchFamily="34" charset="0"/>
            </a:rPr>
            <a:t>Didaktische Reduktion</a:t>
          </a:r>
        </a:p>
      </dgm:t>
    </dgm:pt>
    <dgm:pt modelId="{A9A7AFC1-3200-4640-95CE-D95F3A256413}" type="parTrans" cxnId="{8CF440B9-6C63-46D3-845D-5C6D33730672}">
      <dgm:prSet/>
      <dgm:spPr/>
      <dgm:t>
        <a:bodyPr/>
        <a:lstStyle/>
        <a:p>
          <a:endParaRPr lang="de-DE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3D1827-DB16-473B-854D-65FE36E8EB16}" type="sibTrans" cxnId="{8CF440B9-6C63-46D3-845D-5C6D33730672}">
      <dgm:prSet/>
      <dgm:spPr/>
      <dgm:t>
        <a:bodyPr/>
        <a:lstStyle/>
        <a:p>
          <a:endParaRPr lang="de-DE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ECD459-FEAF-4453-9ABF-E8DE020A500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de-DE" sz="2300" dirty="0">
              <a:latin typeface="Arial" panose="020B0604020202020204" pitchFamily="34" charset="0"/>
              <a:cs typeface="Arial" panose="020B0604020202020204" pitchFamily="34" charset="0"/>
            </a:rPr>
            <a:t>Möglichkeiten &amp; Schwierigkeiten neuer Medien</a:t>
          </a:r>
        </a:p>
      </dgm:t>
    </dgm:pt>
    <dgm:pt modelId="{988EF763-737E-484E-B16A-23F50E858F5A}" type="parTrans" cxnId="{903A3AEF-0485-4AED-92EB-B9B92C1DE502}">
      <dgm:prSet/>
      <dgm:spPr/>
      <dgm:t>
        <a:bodyPr/>
        <a:lstStyle/>
        <a:p>
          <a:endParaRPr lang="de-DE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BC8AD7-34B8-4FED-84DF-B28A948802D0}" type="sibTrans" cxnId="{903A3AEF-0485-4AED-92EB-B9B92C1DE502}">
      <dgm:prSet/>
      <dgm:spPr/>
      <dgm:t>
        <a:bodyPr/>
        <a:lstStyle/>
        <a:p>
          <a:endParaRPr lang="de-DE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24A94E-41CF-4ADB-86FF-B81B3F213AC5}">
      <dgm:prSet phldrT="[Text]" custT="1"/>
      <dgm:spPr/>
      <dgm:t>
        <a:bodyPr/>
        <a:lstStyle/>
        <a:p>
          <a:r>
            <a:rPr lang="de-DE" sz="2300" dirty="0">
              <a:latin typeface="Arial" panose="020B0604020202020204" pitchFamily="34" charset="0"/>
              <a:cs typeface="Arial" panose="020B0604020202020204" pitchFamily="34" charset="0"/>
            </a:rPr>
            <a:t>Bezug </a:t>
          </a:r>
          <a:r>
            <a:rPr lang="de-DE" sz="2300" dirty="0" err="1">
              <a:latin typeface="Arial" panose="020B0604020202020204" pitchFamily="34" charset="0"/>
              <a:cs typeface="Arial" panose="020B0604020202020204" pitchFamily="34" charset="0"/>
            </a:rPr>
            <a:t>SuS</a:t>
          </a:r>
          <a:endParaRPr lang="de-DE" sz="2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B94895-5AC1-4E8C-9433-32853CF70ED7}" type="parTrans" cxnId="{23358CCC-624A-4CFF-8C33-035C50EFAA6A}">
      <dgm:prSet/>
      <dgm:spPr/>
      <dgm:t>
        <a:bodyPr/>
        <a:lstStyle/>
        <a:p>
          <a:endParaRPr lang="de-DE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BB1901-5801-41AF-805E-B1096CA72BD1}" type="sibTrans" cxnId="{23358CCC-624A-4CFF-8C33-035C50EFAA6A}">
      <dgm:prSet/>
      <dgm:spPr/>
      <dgm:t>
        <a:bodyPr/>
        <a:lstStyle/>
        <a:p>
          <a:endParaRPr lang="de-DE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8401B8-9703-460C-BB51-5963B0EA4C24}" type="pres">
      <dgm:prSet presAssocID="{64E1274B-5894-4551-BC14-568023CF42C3}" presName="compositeShape" presStyleCnt="0">
        <dgm:presLayoutVars>
          <dgm:chMax val="7"/>
          <dgm:dir/>
          <dgm:resizeHandles val="exact"/>
        </dgm:presLayoutVars>
      </dgm:prSet>
      <dgm:spPr/>
    </dgm:pt>
    <dgm:pt modelId="{48BC1A00-6454-4AE4-BB0A-49A0749ECC95}" type="pres">
      <dgm:prSet presAssocID="{64E1274B-5894-4551-BC14-568023CF42C3}" presName="wedge1" presStyleLbl="node1" presStyleIdx="0" presStyleCnt="3"/>
      <dgm:spPr/>
      <dgm:t>
        <a:bodyPr/>
        <a:lstStyle/>
        <a:p>
          <a:endParaRPr lang="de-DE"/>
        </a:p>
      </dgm:t>
    </dgm:pt>
    <dgm:pt modelId="{230448A6-A7C8-4EF8-909B-0401CD4B2032}" type="pres">
      <dgm:prSet presAssocID="{64E1274B-5894-4551-BC14-568023CF42C3}" presName="dummy1a" presStyleCnt="0"/>
      <dgm:spPr/>
    </dgm:pt>
    <dgm:pt modelId="{D1C185E6-9DD6-4A8D-B05C-84138DCF0B98}" type="pres">
      <dgm:prSet presAssocID="{64E1274B-5894-4551-BC14-568023CF42C3}" presName="dummy1b" presStyleCnt="0"/>
      <dgm:spPr/>
    </dgm:pt>
    <dgm:pt modelId="{8E535CEA-7B75-43A3-81DE-35C53C63CB8B}" type="pres">
      <dgm:prSet presAssocID="{64E1274B-5894-4551-BC14-568023CF42C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47378C3-9839-4640-87F7-F0E8C50C906D}" type="pres">
      <dgm:prSet presAssocID="{64E1274B-5894-4551-BC14-568023CF42C3}" presName="wedge2" presStyleLbl="node1" presStyleIdx="1" presStyleCnt="3"/>
      <dgm:spPr/>
      <dgm:t>
        <a:bodyPr/>
        <a:lstStyle/>
        <a:p>
          <a:endParaRPr lang="de-DE"/>
        </a:p>
      </dgm:t>
    </dgm:pt>
    <dgm:pt modelId="{5AA79853-CE67-440F-8109-6C8F28E64DA6}" type="pres">
      <dgm:prSet presAssocID="{64E1274B-5894-4551-BC14-568023CF42C3}" presName="dummy2a" presStyleCnt="0"/>
      <dgm:spPr/>
    </dgm:pt>
    <dgm:pt modelId="{CE31762B-7620-4613-A78C-9A55229BC31E}" type="pres">
      <dgm:prSet presAssocID="{64E1274B-5894-4551-BC14-568023CF42C3}" presName="dummy2b" presStyleCnt="0"/>
      <dgm:spPr/>
    </dgm:pt>
    <dgm:pt modelId="{BC814EF0-9C2C-4B05-B4B4-DB7E013BA03D}" type="pres">
      <dgm:prSet presAssocID="{64E1274B-5894-4551-BC14-568023CF42C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3A7F7FA-31CD-4976-B8BA-D5583F08EFFE}" type="pres">
      <dgm:prSet presAssocID="{64E1274B-5894-4551-BC14-568023CF42C3}" presName="wedge3" presStyleLbl="node1" presStyleIdx="2" presStyleCnt="3"/>
      <dgm:spPr/>
      <dgm:t>
        <a:bodyPr/>
        <a:lstStyle/>
        <a:p>
          <a:endParaRPr lang="de-DE"/>
        </a:p>
      </dgm:t>
    </dgm:pt>
    <dgm:pt modelId="{077FA1EA-2FE7-4352-B2DE-178820B79E58}" type="pres">
      <dgm:prSet presAssocID="{64E1274B-5894-4551-BC14-568023CF42C3}" presName="dummy3a" presStyleCnt="0"/>
      <dgm:spPr/>
    </dgm:pt>
    <dgm:pt modelId="{412CE546-D6FD-4B15-8304-63C796F4030F}" type="pres">
      <dgm:prSet presAssocID="{64E1274B-5894-4551-BC14-568023CF42C3}" presName="dummy3b" presStyleCnt="0"/>
      <dgm:spPr/>
    </dgm:pt>
    <dgm:pt modelId="{7CF65EEB-379B-4FC4-80DF-59C1D69385C0}" type="pres">
      <dgm:prSet presAssocID="{64E1274B-5894-4551-BC14-568023CF42C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1E3D87-40DD-4BE6-AFD7-3BE718DED784}" type="pres">
      <dgm:prSet presAssocID="{513D1827-DB16-473B-854D-65FE36E8EB16}" presName="arrowWedge1" presStyleLbl="fgSibTrans2D1" presStyleIdx="0" presStyleCnt="3"/>
      <dgm:spPr/>
    </dgm:pt>
    <dgm:pt modelId="{76864E30-CBA1-4A3B-9909-C06D2D0CBB34}" type="pres">
      <dgm:prSet presAssocID="{B9BC8AD7-34B8-4FED-84DF-B28A948802D0}" presName="arrowWedge2" presStyleLbl="fgSibTrans2D1" presStyleIdx="1" presStyleCnt="3"/>
      <dgm:spPr/>
    </dgm:pt>
    <dgm:pt modelId="{7BB1093D-032C-4723-9D02-64C1A6979F1C}" type="pres">
      <dgm:prSet presAssocID="{00BB1901-5801-41AF-805E-B1096CA72BD1}" presName="arrowWedge3" presStyleLbl="fgSibTrans2D1" presStyleIdx="2" presStyleCnt="3"/>
      <dgm:spPr/>
    </dgm:pt>
  </dgm:ptLst>
  <dgm:cxnLst>
    <dgm:cxn modelId="{0D359034-D76F-4408-AB42-1BA6E6C2D721}" type="presOf" srcId="{7BECD459-FEAF-4453-9ABF-E8DE020A500E}" destId="{BC814EF0-9C2C-4B05-B4B4-DB7E013BA03D}" srcOrd="1" destOrd="0" presId="urn:microsoft.com/office/officeart/2005/8/layout/cycle8"/>
    <dgm:cxn modelId="{CCBDCB04-1665-43BC-874C-DC56822DA595}" type="presOf" srcId="{FC4EA855-F8B3-495E-9A22-30441452F92D}" destId="{48BC1A00-6454-4AE4-BB0A-49A0749ECC95}" srcOrd="0" destOrd="0" presId="urn:microsoft.com/office/officeart/2005/8/layout/cycle8"/>
    <dgm:cxn modelId="{189C6DC0-67D7-48A5-B208-4426F10E60EE}" type="presOf" srcId="{3824A94E-41CF-4ADB-86FF-B81B3F213AC5}" destId="{7CF65EEB-379B-4FC4-80DF-59C1D69385C0}" srcOrd="1" destOrd="0" presId="urn:microsoft.com/office/officeart/2005/8/layout/cycle8"/>
    <dgm:cxn modelId="{903A3AEF-0485-4AED-92EB-B9B92C1DE502}" srcId="{64E1274B-5894-4551-BC14-568023CF42C3}" destId="{7BECD459-FEAF-4453-9ABF-E8DE020A500E}" srcOrd="1" destOrd="0" parTransId="{988EF763-737E-484E-B16A-23F50E858F5A}" sibTransId="{B9BC8AD7-34B8-4FED-84DF-B28A948802D0}"/>
    <dgm:cxn modelId="{D05388A8-6B4F-4DFB-B955-16A95285E801}" type="presOf" srcId="{FC4EA855-F8B3-495E-9A22-30441452F92D}" destId="{8E535CEA-7B75-43A3-81DE-35C53C63CB8B}" srcOrd="1" destOrd="0" presId="urn:microsoft.com/office/officeart/2005/8/layout/cycle8"/>
    <dgm:cxn modelId="{23358CCC-624A-4CFF-8C33-035C50EFAA6A}" srcId="{64E1274B-5894-4551-BC14-568023CF42C3}" destId="{3824A94E-41CF-4ADB-86FF-B81B3F213AC5}" srcOrd="2" destOrd="0" parTransId="{9CB94895-5AC1-4E8C-9433-32853CF70ED7}" sibTransId="{00BB1901-5801-41AF-805E-B1096CA72BD1}"/>
    <dgm:cxn modelId="{8621D94C-36C3-413B-BF61-2E26B58D570E}" type="presOf" srcId="{64E1274B-5894-4551-BC14-568023CF42C3}" destId="{D68401B8-9703-460C-BB51-5963B0EA4C24}" srcOrd="0" destOrd="0" presId="urn:microsoft.com/office/officeart/2005/8/layout/cycle8"/>
    <dgm:cxn modelId="{559093DB-B2E5-46F6-A591-4FBF746F2AC4}" type="presOf" srcId="{3824A94E-41CF-4ADB-86FF-B81B3F213AC5}" destId="{23A7F7FA-31CD-4976-B8BA-D5583F08EFFE}" srcOrd="0" destOrd="0" presId="urn:microsoft.com/office/officeart/2005/8/layout/cycle8"/>
    <dgm:cxn modelId="{55A1CDE2-B565-43A8-A9AC-1938082CFDCC}" type="presOf" srcId="{7BECD459-FEAF-4453-9ABF-E8DE020A500E}" destId="{F47378C3-9839-4640-87F7-F0E8C50C906D}" srcOrd="0" destOrd="0" presId="urn:microsoft.com/office/officeart/2005/8/layout/cycle8"/>
    <dgm:cxn modelId="{8CF440B9-6C63-46D3-845D-5C6D33730672}" srcId="{64E1274B-5894-4551-BC14-568023CF42C3}" destId="{FC4EA855-F8B3-495E-9A22-30441452F92D}" srcOrd="0" destOrd="0" parTransId="{A9A7AFC1-3200-4640-95CE-D95F3A256413}" sibTransId="{513D1827-DB16-473B-854D-65FE36E8EB16}"/>
    <dgm:cxn modelId="{79578097-78C6-4AFB-946B-47369FC8BA50}" type="presParOf" srcId="{D68401B8-9703-460C-BB51-5963B0EA4C24}" destId="{48BC1A00-6454-4AE4-BB0A-49A0749ECC95}" srcOrd="0" destOrd="0" presId="urn:microsoft.com/office/officeart/2005/8/layout/cycle8"/>
    <dgm:cxn modelId="{E36E555F-A75A-4E87-957D-44A1B20C9D79}" type="presParOf" srcId="{D68401B8-9703-460C-BB51-5963B0EA4C24}" destId="{230448A6-A7C8-4EF8-909B-0401CD4B2032}" srcOrd="1" destOrd="0" presId="urn:microsoft.com/office/officeart/2005/8/layout/cycle8"/>
    <dgm:cxn modelId="{0142C7F9-6F1A-46FE-9828-6FCB4E24DF73}" type="presParOf" srcId="{D68401B8-9703-460C-BB51-5963B0EA4C24}" destId="{D1C185E6-9DD6-4A8D-B05C-84138DCF0B98}" srcOrd="2" destOrd="0" presId="urn:microsoft.com/office/officeart/2005/8/layout/cycle8"/>
    <dgm:cxn modelId="{70644CA7-2C58-4484-94EF-C916CE64BEC0}" type="presParOf" srcId="{D68401B8-9703-460C-BB51-5963B0EA4C24}" destId="{8E535CEA-7B75-43A3-81DE-35C53C63CB8B}" srcOrd="3" destOrd="0" presId="urn:microsoft.com/office/officeart/2005/8/layout/cycle8"/>
    <dgm:cxn modelId="{D6AB526D-4919-4E0A-88D8-9EFE84DA7F68}" type="presParOf" srcId="{D68401B8-9703-460C-BB51-5963B0EA4C24}" destId="{F47378C3-9839-4640-87F7-F0E8C50C906D}" srcOrd="4" destOrd="0" presId="urn:microsoft.com/office/officeart/2005/8/layout/cycle8"/>
    <dgm:cxn modelId="{81B1EC75-4011-4669-AC47-601C469B4CD8}" type="presParOf" srcId="{D68401B8-9703-460C-BB51-5963B0EA4C24}" destId="{5AA79853-CE67-440F-8109-6C8F28E64DA6}" srcOrd="5" destOrd="0" presId="urn:microsoft.com/office/officeart/2005/8/layout/cycle8"/>
    <dgm:cxn modelId="{9A1A199D-1629-4776-9D30-5D7065DA335A}" type="presParOf" srcId="{D68401B8-9703-460C-BB51-5963B0EA4C24}" destId="{CE31762B-7620-4613-A78C-9A55229BC31E}" srcOrd="6" destOrd="0" presId="urn:microsoft.com/office/officeart/2005/8/layout/cycle8"/>
    <dgm:cxn modelId="{39060FD7-5506-490C-A54A-8FA0E9C26BF2}" type="presParOf" srcId="{D68401B8-9703-460C-BB51-5963B0EA4C24}" destId="{BC814EF0-9C2C-4B05-B4B4-DB7E013BA03D}" srcOrd="7" destOrd="0" presId="urn:microsoft.com/office/officeart/2005/8/layout/cycle8"/>
    <dgm:cxn modelId="{EC551319-4D8C-4F82-862F-C10A4392EE4C}" type="presParOf" srcId="{D68401B8-9703-460C-BB51-5963B0EA4C24}" destId="{23A7F7FA-31CD-4976-B8BA-D5583F08EFFE}" srcOrd="8" destOrd="0" presId="urn:microsoft.com/office/officeart/2005/8/layout/cycle8"/>
    <dgm:cxn modelId="{293A83B8-A715-405D-A011-26E94E593179}" type="presParOf" srcId="{D68401B8-9703-460C-BB51-5963B0EA4C24}" destId="{077FA1EA-2FE7-4352-B2DE-178820B79E58}" srcOrd="9" destOrd="0" presId="urn:microsoft.com/office/officeart/2005/8/layout/cycle8"/>
    <dgm:cxn modelId="{1900BF36-4F92-4574-A581-C69D17B72D04}" type="presParOf" srcId="{D68401B8-9703-460C-BB51-5963B0EA4C24}" destId="{412CE546-D6FD-4B15-8304-63C796F4030F}" srcOrd="10" destOrd="0" presId="urn:microsoft.com/office/officeart/2005/8/layout/cycle8"/>
    <dgm:cxn modelId="{BB43103B-49CE-4208-8492-E0969C02558A}" type="presParOf" srcId="{D68401B8-9703-460C-BB51-5963B0EA4C24}" destId="{7CF65EEB-379B-4FC4-80DF-59C1D69385C0}" srcOrd="11" destOrd="0" presId="urn:microsoft.com/office/officeart/2005/8/layout/cycle8"/>
    <dgm:cxn modelId="{803001AD-8BB5-4C61-B0BB-3CF5CBADDD61}" type="presParOf" srcId="{D68401B8-9703-460C-BB51-5963B0EA4C24}" destId="{471E3D87-40DD-4BE6-AFD7-3BE718DED784}" srcOrd="12" destOrd="0" presId="urn:microsoft.com/office/officeart/2005/8/layout/cycle8"/>
    <dgm:cxn modelId="{48C5DB18-2D85-4B3C-A882-1B6FA6640028}" type="presParOf" srcId="{D68401B8-9703-460C-BB51-5963B0EA4C24}" destId="{76864E30-CBA1-4A3B-9909-C06D2D0CBB34}" srcOrd="13" destOrd="0" presId="urn:microsoft.com/office/officeart/2005/8/layout/cycle8"/>
    <dgm:cxn modelId="{C8283639-E289-4AA7-8290-7FD72BBC9079}" type="presParOf" srcId="{D68401B8-9703-460C-BB51-5963B0EA4C24}" destId="{7BB1093D-032C-4723-9D02-64C1A6979F1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C1A00-6454-4AE4-BB0A-49A0749ECC95}">
      <dsp:nvSpPr>
        <dsp:cNvPr id="0" name=""/>
        <dsp:cNvSpPr/>
      </dsp:nvSpPr>
      <dsp:spPr>
        <a:xfrm>
          <a:off x="1881902" y="352213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>
              <a:latin typeface="Arial" panose="020B0604020202020204" pitchFamily="34" charset="0"/>
              <a:cs typeface="Arial" panose="020B0604020202020204" pitchFamily="34" charset="0"/>
            </a:rPr>
            <a:t>Didaktische Reduktion</a:t>
          </a:r>
        </a:p>
      </dsp:txBody>
      <dsp:txXfrm>
        <a:off x="4280746" y="1316736"/>
        <a:ext cx="1625600" cy="1354666"/>
      </dsp:txXfrm>
    </dsp:sp>
    <dsp:sp modelId="{F47378C3-9839-4640-87F7-F0E8C50C906D}">
      <dsp:nvSpPr>
        <dsp:cNvPr id="0" name=""/>
        <dsp:cNvSpPr/>
      </dsp:nvSpPr>
      <dsp:spPr>
        <a:xfrm>
          <a:off x="1788159" y="514773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>
              <a:latin typeface="Arial" panose="020B0604020202020204" pitchFamily="34" charset="0"/>
              <a:cs typeface="Arial" panose="020B0604020202020204" pitchFamily="34" charset="0"/>
            </a:rPr>
            <a:t>Möglichkeiten &amp; Schwierigkeiten neuer Medien</a:t>
          </a:r>
        </a:p>
      </dsp:txBody>
      <dsp:txXfrm>
        <a:off x="2871893" y="3467946"/>
        <a:ext cx="2438400" cy="1192106"/>
      </dsp:txXfrm>
    </dsp:sp>
    <dsp:sp modelId="{23A7F7FA-31CD-4976-B8BA-D5583F08EFFE}">
      <dsp:nvSpPr>
        <dsp:cNvPr id="0" name=""/>
        <dsp:cNvSpPr/>
      </dsp:nvSpPr>
      <dsp:spPr>
        <a:xfrm>
          <a:off x="1694416" y="352213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>
              <a:latin typeface="Arial" panose="020B0604020202020204" pitchFamily="34" charset="0"/>
              <a:cs typeface="Arial" panose="020B0604020202020204" pitchFamily="34" charset="0"/>
            </a:rPr>
            <a:t>Bezug </a:t>
          </a:r>
          <a:r>
            <a:rPr lang="de-DE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SuS</a:t>
          </a:r>
          <a:endParaRPr lang="de-DE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21653" y="1316736"/>
        <a:ext cx="1625600" cy="1354666"/>
      </dsp:txXfrm>
    </dsp:sp>
    <dsp:sp modelId="{471E3D87-40DD-4BE6-AFD7-3BE718DED784}">
      <dsp:nvSpPr>
        <dsp:cNvPr id="0" name=""/>
        <dsp:cNvSpPr/>
      </dsp:nvSpPr>
      <dsp:spPr>
        <a:xfrm>
          <a:off x="1600507" y="70442"/>
          <a:ext cx="5115221" cy="51152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64E30-CBA1-4A3B-9909-C06D2D0CBB34}">
      <dsp:nvSpPr>
        <dsp:cNvPr id="0" name=""/>
        <dsp:cNvSpPr/>
      </dsp:nvSpPr>
      <dsp:spPr>
        <a:xfrm>
          <a:off x="1506389" y="232714"/>
          <a:ext cx="5115221" cy="51152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1093D-032C-4723-9D02-64C1A6979F1C}">
      <dsp:nvSpPr>
        <dsp:cNvPr id="0" name=""/>
        <dsp:cNvSpPr/>
      </dsp:nvSpPr>
      <dsp:spPr>
        <a:xfrm>
          <a:off x="1412270" y="70442"/>
          <a:ext cx="5115221" cy="51152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7A6-4912-45A7-A922-7A6AC4E302F7}" type="datetimeFigureOut">
              <a:rPr lang="de-DE" smtClean="0"/>
              <a:t>08.09.2020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920C7-C700-4533-955E-5AADBFDE89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19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920C7-C700-4533-955E-5AADBFDE894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838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920C7-C700-4533-955E-5AADBFDE894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060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920C7-C700-4533-955E-5AADBFDE894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1041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920C7-C700-4533-955E-5AADBFDE894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448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920C7-C700-4533-955E-5AADBFDE894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8304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920C7-C700-4533-955E-5AADBFDE894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393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920C7-C700-4533-955E-5AADBFDE894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6277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920C7-C700-4533-955E-5AADBFDE894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5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9126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5000" spc="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6DFF08F-DC6B-4601-B491-B0F83F6DD2DA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9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30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  <a:prstGeom prst="rect">
            <a:avLst/>
          </a:prstGeom>
        </p:spPr>
        <p:txBody>
          <a:bodyPr vert="eaVert" lIns="45720" tIns="91440" rIns="45720" bIns="9144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45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39009"/>
            <a:ext cx="10499088" cy="40233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C25E0D-85D2-492A-96C0-0045C98D6999}"/>
              </a:ext>
            </a:extLst>
          </p:cNvPr>
          <p:cNvSpPr/>
          <p:nvPr userDrawn="1"/>
        </p:nvSpPr>
        <p:spPr>
          <a:xfrm>
            <a:off x="0" y="6103398"/>
            <a:ext cx="12192000" cy="7546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14DC2DA-BB47-4028-AEA6-D1A784C2F6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102480" y="6157223"/>
            <a:ext cx="1507339" cy="70077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D438C28-31FE-4C01-9B87-ABC59138FB2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24128" y="600319"/>
            <a:ext cx="10499088" cy="9976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7025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84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2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</p:spPr>
        <p:txBody>
          <a:bodyPr lIns="45720" rIns="4572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  <a:prstGeom prst="rect">
            <a:avLst/>
          </a:prstGeo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  <a:prstGeom prst="rect">
            <a:avLst/>
          </a:prstGeom>
        </p:spPr>
        <p:txBody>
          <a:bodyPr lIns="45720" rIns="4572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6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0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544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51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de-DE"/>
              <a:t>08.01.2019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de-DE"/>
              <a:t>Theresa Henzel</a:t>
            </a:r>
          </a:p>
          <a:p>
            <a:r>
              <a:rPr lang="de-DE"/>
              <a:t>08.01.2019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15266" y="585216"/>
            <a:ext cx="0" cy="126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19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uergerliches-gesetzbuch.info/bgb/434.html" TargetMode="External"/><Relationship Id="rId13" Type="http://schemas.openxmlformats.org/officeDocument/2006/relationships/hyperlink" Target="http://www.feedbackschule.de/fragebogen" TargetMode="External"/><Relationship Id="rId3" Type="http://schemas.openxmlformats.org/officeDocument/2006/relationships/hyperlink" Target="https://www.apple.com/de/shop/buy-iphone/iphone-11/6,1%22-display-128gb-gr%C3%BCn" TargetMode="External"/><Relationship Id="rId7" Type="http://schemas.openxmlformats.org/officeDocument/2006/relationships/hyperlink" Target="https://www.buergerliches-gesetzbuch.info/bgb/433.html" TargetMode="External"/><Relationship Id="rId12" Type="http://schemas.openxmlformats.org/officeDocument/2006/relationships/hyperlink" Target="https://www.firma.de/unternehmensfuehrung/die-ruegepflicht-im-hgb-von-der-untersuchung-bis-zur-maengelanzeige/" TargetMode="External"/><Relationship Id="rId2" Type="http://schemas.openxmlformats.org/officeDocument/2006/relationships/hyperlink" Target="https://deacademic.com/dic.nsf/dewiki/37985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ura.uni-mannheim.de/media/Lehrstuehle/jura/Bitter/Dateien/Vortraege/7/3_434_schema_neu.pdf" TargetMode="External"/><Relationship Id="rId11" Type="http://schemas.openxmlformats.org/officeDocument/2006/relationships/hyperlink" Target="https://www.deurag.de/blog/mangelhafte-lieferung/" TargetMode="External"/><Relationship Id="rId5" Type="http://schemas.openxmlformats.org/officeDocument/2006/relationships/hyperlink" Target="https://www.billiger.de/products/1644953198-apple-iphone-11-64gb-gruen" TargetMode="External"/><Relationship Id="rId10" Type="http://schemas.openxmlformats.org/officeDocument/2006/relationships/hyperlink" Target="https://www.bpb.de/nachschlagen/lexika/lexikon-der-wirtschaft/19956/kauf" TargetMode="External"/><Relationship Id="rId4" Type="http://schemas.openxmlformats.org/officeDocument/2006/relationships/hyperlink" Target="https://wirtschaftslexikon.gabler.de/definition/handelskauf-35343" TargetMode="External"/><Relationship Id="rId9" Type="http://schemas.openxmlformats.org/officeDocument/2006/relationships/hyperlink" Target="https://www.buergerliches-gesetzbuch.info/bgb/435.html" TargetMode="External"/><Relationship Id="rId14" Type="http://schemas.openxmlformats.org/officeDocument/2006/relationships/hyperlink" Target="https://handelsgesetzbuch.net/paragraph-377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631665E9-181E-41F6-88D5-7A7E8037D505}"/>
              </a:ext>
            </a:extLst>
          </p:cNvPr>
          <p:cNvSpPr/>
          <p:nvPr/>
        </p:nvSpPr>
        <p:spPr>
          <a:xfrm>
            <a:off x="3291525" y="1537602"/>
            <a:ext cx="5608949" cy="271916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“Educating the mind without educating the heart is no education at all.”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DE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-Aristoteles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A65D03A-3805-4C97-8C98-ED41B8E8E002}"/>
              </a:ext>
            </a:extLst>
          </p:cNvPr>
          <p:cNvSpPr txBox="1"/>
          <p:nvPr/>
        </p:nvSpPr>
        <p:spPr>
          <a:xfrm>
            <a:off x="6769811" y="6617885"/>
            <a:ext cx="54221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GoodReads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2020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16DA4EF2-0891-49A4-AC6E-CFA99D7F01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0" y="0"/>
            <a:ext cx="2197809" cy="114799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93CCB72-5F9E-4741-9655-267F9A5E04D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4423" y="2897182"/>
            <a:ext cx="1917577" cy="20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40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E0E6EB-59DD-43BD-B0B1-90025B8FF3B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dirty="0"/>
              <a:t>LERNZUWACHS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9BF06FA-53F3-41F7-BFFD-E359E0CE1541}"/>
              </a:ext>
            </a:extLst>
          </p:cNvPr>
          <p:cNvSpPr txBox="1">
            <a:spLocks/>
          </p:cNvSpPr>
          <p:nvPr/>
        </p:nvSpPr>
        <p:spPr>
          <a:xfrm>
            <a:off x="7287185" y="2282710"/>
            <a:ext cx="4264309" cy="791069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Didaktische Reduktion &amp; zeitliche Optimierung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Reduktion von Aufgaben, Texten &amp; Gesetzen</a:t>
            </a: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520B3D1-F9CE-4FEB-A873-495F4569CC06}"/>
              </a:ext>
            </a:extLst>
          </p:cNvPr>
          <p:cNvSpPr txBox="1">
            <a:spLocks/>
          </p:cNvSpPr>
          <p:nvPr/>
        </p:nvSpPr>
        <p:spPr>
          <a:xfrm>
            <a:off x="1024127" y="2282710"/>
            <a:ext cx="4264309" cy="7910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Balance zwischen Aufnahme aller relevanten Inhalte &amp; Reduktion auf das Wesentliche</a:t>
            </a:r>
          </a:p>
        </p:txBody>
      </p:sp>
      <p:pic>
        <p:nvPicPr>
          <p:cNvPr id="14" name="Grafik 13" descr="Armbanduhr">
            <a:extLst>
              <a:ext uri="{FF2B5EF4-FFF2-40B4-BE49-F238E27FC236}">
                <a16:creationId xmlns:a16="http://schemas.microsoft.com/office/drawing/2014/main" id="{B9E863E2-70B3-4213-962B-F55C1AD92D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1534" b="21483"/>
          <a:stretch/>
        </p:blipFill>
        <p:spPr>
          <a:xfrm>
            <a:off x="5708357" y="2354989"/>
            <a:ext cx="1129064" cy="643374"/>
          </a:xfrm>
          <a:prstGeom prst="ellipse">
            <a:avLst/>
          </a:prstGeom>
        </p:spPr>
      </p:pic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4C3215C4-65AE-42F8-8430-88DD3ABF54CA}"/>
              </a:ext>
            </a:extLst>
          </p:cNvPr>
          <p:cNvSpPr txBox="1">
            <a:spLocks/>
          </p:cNvSpPr>
          <p:nvPr/>
        </p:nvSpPr>
        <p:spPr>
          <a:xfrm>
            <a:off x="7287185" y="1405375"/>
            <a:ext cx="4264309" cy="791069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Anpassung an SLE: Thema offensichtlich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61AF8502-CAF0-4A50-95A8-2E25EC306A1E}"/>
              </a:ext>
            </a:extLst>
          </p:cNvPr>
          <p:cNvSpPr txBox="1">
            <a:spLocks/>
          </p:cNvSpPr>
          <p:nvPr/>
        </p:nvSpPr>
        <p:spPr>
          <a:xfrm>
            <a:off x="1024127" y="1405375"/>
            <a:ext cx="4264309" cy="7910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Balance zwischen klassischem Unterrichtsverlauf &amp; Selbstlerneinheit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Beispiel: Themenerarbeitung der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SuS</a:t>
            </a:r>
            <a:endParaRPr lang="de-DE" sz="15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5DAA21F3-67A5-4967-A8D5-EA6D76478ED5}"/>
              </a:ext>
            </a:extLst>
          </p:cNvPr>
          <p:cNvSpPr txBox="1">
            <a:spLocks/>
          </p:cNvSpPr>
          <p:nvPr/>
        </p:nvSpPr>
        <p:spPr>
          <a:xfrm>
            <a:off x="5312162" y="1579125"/>
            <a:ext cx="1975023" cy="553321"/>
          </a:xfrm>
          <a:prstGeom prst="rect">
            <a:avLst/>
          </a:prstGeom>
          <a:ln w="28575">
            <a:noFill/>
          </a:ln>
        </p:spPr>
        <p:txBody>
          <a:bodyPr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600" dirty="0">
                <a:solidFill>
                  <a:srgbClr val="00B0F0"/>
                </a:solidFill>
                <a:latin typeface="Abadi" panose="020B06040201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Mangelhafte Lieferung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DB109283-CEB8-457B-9036-304586DF61C9}"/>
              </a:ext>
            </a:extLst>
          </p:cNvPr>
          <p:cNvSpPr txBox="1">
            <a:spLocks/>
          </p:cNvSpPr>
          <p:nvPr/>
        </p:nvSpPr>
        <p:spPr>
          <a:xfrm>
            <a:off x="7287185" y="3160045"/>
            <a:ext cx="4264309" cy="791069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- Klare &amp; kurze Formulierung von Aufgaben u.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 Lösungen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- Kürzung von Gesetzes- &amp; Aufgabentexten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24DD2B16-F072-4F1D-8E3C-918CE9E53CBA}"/>
              </a:ext>
            </a:extLst>
          </p:cNvPr>
          <p:cNvSpPr txBox="1">
            <a:spLocks/>
          </p:cNvSpPr>
          <p:nvPr/>
        </p:nvSpPr>
        <p:spPr>
          <a:xfrm>
            <a:off x="1024127" y="3160045"/>
            <a:ext cx="4264308" cy="7910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Ausführliche Erklärung der Aufgaben &amp; Lösungen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6B4A91AA-F145-450D-9AF5-59F88FB87E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-258" b="44"/>
          <a:stretch/>
        </p:blipFill>
        <p:spPr>
          <a:xfrm>
            <a:off x="5411901" y="3073779"/>
            <a:ext cx="1775543" cy="997661"/>
          </a:xfrm>
          <a:prstGeom prst="rect">
            <a:avLst/>
          </a:prstGeom>
        </p:spPr>
      </p:pic>
      <p:sp>
        <p:nvSpPr>
          <p:cNvPr id="22" name="Gleichschenkliges Dreieck 21">
            <a:extLst>
              <a:ext uri="{FF2B5EF4-FFF2-40B4-BE49-F238E27FC236}">
                <a16:creationId xmlns:a16="http://schemas.microsoft.com/office/drawing/2014/main" id="{6E9AEBF4-7139-4B4C-8E8C-0B1A68EDFA7C}"/>
              </a:ext>
            </a:extLst>
          </p:cNvPr>
          <p:cNvSpPr/>
          <p:nvPr/>
        </p:nvSpPr>
        <p:spPr>
          <a:xfrm rot="5400000">
            <a:off x="6384" y="1566970"/>
            <a:ext cx="204742" cy="217511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23" name="Gleichschenkliges Dreieck 22">
            <a:extLst>
              <a:ext uri="{FF2B5EF4-FFF2-40B4-BE49-F238E27FC236}">
                <a16:creationId xmlns:a16="http://schemas.microsoft.com/office/drawing/2014/main" id="{F9CA2D7D-0E4D-4A35-9D03-C2DDB70A6CB9}"/>
              </a:ext>
            </a:extLst>
          </p:cNvPr>
          <p:cNvSpPr/>
          <p:nvPr/>
        </p:nvSpPr>
        <p:spPr>
          <a:xfrm rot="5400000">
            <a:off x="11622" y="1241256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24" name="Gleichschenkliges Dreieck 23">
            <a:extLst>
              <a:ext uri="{FF2B5EF4-FFF2-40B4-BE49-F238E27FC236}">
                <a16:creationId xmlns:a16="http://schemas.microsoft.com/office/drawing/2014/main" id="{9FD3F169-934C-4F40-B52C-B50734B82B1D}"/>
              </a:ext>
            </a:extLst>
          </p:cNvPr>
          <p:cNvSpPr/>
          <p:nvPr/>
        </p:nvSpPr>
        <p:spPr>
          <a:xfrm rot="5400000">
            <a:off x="14404" y="920356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5" name="Gleichschenkliges Dreieck 24">
            <a:extLst>
              <a:ext uri="{FF2B5EF4-FFF2-40B4-BE49-F238E27FC236}">
                <a16:creationId xmlns:a16="http://schemas.microsoft.com/office/drawing/2014/main" id="{055779AE-41A4-4300-B6D9-7A524CA1D6B7}"/>
              </a:ext>
            </a:extLst>
          </p:cNvPr>
          <p:cNvSpPr/>
          <p:nvPr/>
        </p:nvSpPr>
        <p:spPr>
          <a:xfrm rot="5400000">
            <a:off x="14404" y="593935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6" name="Gleichschenkliges Dreieck 25">
            <a:extLst>
              <a:ext uri="{FF2B5EF4-FFF2-40B4-BE49-F238E27FC236}">
                <a16:creationId xmlns:a16="http://schemas.microsoft.com/office/drawing/2014/main" id="{75506703-F63D-4DEA-A434-1E71EE3969B5}"/>
              </a:ext>
            </a:extLst>
          </p:cNvPr>
          <p:cNvSpPr/>
          <p:nvPr/>
        </p:nvSpPr>
        <p:spPr>
          <a:xfrm rot="5400000">
            <a:off x="11622" y="1241257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27" name="Gleichschenkliges Dreieck 26">
            <a:extLst>
              <a:ext uri="{FF2B5EF4-FFF2-40B4-BE49-F238E27FC236}">
                <a16:creationId xmlns:a16="http://schemas.microsoft.com/office/drawing/2014/main" id="{315541FD-1CD7-45EC-9D16-1AF3ABD01AAA}"/>
              </a:ext>
            </a:extLst>
          </p:cNvPr>
          <p:cNvSpPr/>
          <p:nvPr/>
        </p:nvSpPr>
        <p:spPr>
          <a:xfrm rot="5400000">
            <a:off x="14404" y="920357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CAB3CD15-1B27-4561-8828-C789451291C3}"/>
              </a:ext>
            </a:extLst>
          </p:cNvPr>
          <p:cNvSpPr txBox="1">
            <a:spLocks/>
          </p:cNvSpPr>
          <p:nvPr/>
        </p:nvSpPr>
        <p:spPr>
          <a:xfrm>
            <a:off x="4033797" y="6257681"/>
            <a:ext cx="4426094" cy="424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 cap="none" baseline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Theresa Henzel</a:t>
            </a:r>
          </a:p>
          <a:p>
            <a:r>
              <a:rPr lang="de-DE" dirty="0">
                <a:solidFill>
                  <a:schemeClr val="bg1"/>
                </a:solidFill>
              </a:rPr>
              <a:t>13.07.2020</a:t>
            </a:r>
          </a:p>
          <a:p>
            <a:r>
              <a:rPr lang="de-DE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33100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C689D7E9-24C4-41A7-A270-47DAFA6FD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325" y="2369450"/>
            <a:ext cx="5357783" cy="299084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ED8FB31-6007-4EE0-98AE-936B22B5F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56" y="2369450"/>
            <a:ext cx="5354702" cy="2990844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E0E6EB-59DD-43BD-B0B1-90025B8FF3B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dirty="0"/>
              <a:t>Aufgabenformulierung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DE6AC28-5121-4D23-87B0-7CE1E99C283B}"/>
              </a:ext>
            </a:extLst>
          </p:cNvPr>
          <p:cNvSpPr txBox="1">
            <a:spLocks/>
          </p:cNvSpPr>
          <p:nvPr/>
        </p:nvSpPr>
        <p:spPr>
          <a:xfrm>
            <a:off x="6554899" y="1839009"/>
            <a:ext cx="5354701" cy="4024463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A61945E4-7EFB-4FDB-BAE6-CD811439C35C}"/>
              </a:ext>
            </a:extLst>
          </p:cNvPr>
          <p:cNvSpPr txBox="1">
            <a:spLocks/>
          </p:cNvSpPr>
          <p:nvPr/>
        </p:nvSpPr>
        <p:spPr>
          <a:xfrm>
            <a:off x="1024129" y="1839009"/>
            <a:ext cx="5354702" cy="402446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45720" tIns="45720" rIns="45720" bIns="45720" rtlCol="0" anchor="t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600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66661132-905B-4B63-BCBF-EB5E166DF1B2}"/>
              </a:ext>
            </a:extLst>
          </p:cNvPr>
          <p:cNvSpPr txBox="1">
            <a:spLocks/>
          </p:cNvSpPr>
          <p:nvPr/>
        </p:nvSpPr>
        <p:spPr>
          <a:xfrm>
            <a:off x="6428207" y="1645468"/>
            <a:ext cx="1142465" cy="401905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accent3"/>
            </a:solidFill>
          </a:ln>
        </p:spPr>
        <p:txBody>
          <a:bodyPr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de-D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SLE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9FCE7FDC-E8BF-4485-9627-E4D6FD6E3009}"/>
              </a:ext>
            </a:extLst>
          </p:cNvPr>
          <p:cNvSpPr txBox="1">
            <a:spLocks/>
          </p:cNvSpPr>
          <p:nvPr/>
        </p:nvSpPr>
        <p:spPr>
          <a:xfrm>
            <a:off x="866748" y="1645469"/>
            <a:ext cx="1142465" cy="40190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de-D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SLE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650C4EAE-5DBA-4C1E-9336-8F98BCB7EF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-258" b="44"/>
          <a:stretch/>
        </p:blipFill>
        <p:spPr>
          <a:xfrm>
            <a:off x="10143484" y="427909"/>
            <a:ext cx="1775543" cy="997661"/>
          </a:xfrm>
          <a:prstGeom prst="rect">
            <a:avLst/>
          </a:prstGeom>
        </p:spPr>
      </p:pic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6F08E528-E5E4-4493-B194-177E57AEBD25}"/>
              </a:ext>
            </a:extLst>
          </p:cNvPr>
          <p:cNvSpPr/>
          <p:nvPr/>
        </p:nvSpPr>
        <p:spPr>
          <a:xfrm rot="5400000">
            <a:off x="6384" y="1566970"/>
            <a:ext cx="204742" cy="217511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21" name="Gleichschenkliges Dreieck 20">
            <a:extLst>
              <a:ext uri="{FF2B5EF4-FFF2-40B4-BE49-F238E27FC236}">
                <a16:creationId xmlns:a16="http://schemas.microsoft.com/office/drawing/2014/main" id="{F44B6648-D808-443E-927A-157E7F3F4B35}"/>
              </a:ext>
            </a:extLst>
          </p:cNvPr>
          <p:cNvSpPr/>
          <p:nvPr/>
        </p:nvSpPr>
        <p:spPr>
          <a:xfrm rot="5400000">
            <a:off x="11622" y="1241256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22" name="Gleichschenkliges Dreieck 21">
            <a:extLst>
              <a:ext uri="{FF2B5EF4-FFF2-40B4-BE49-F238E27FC236}">
                <a16:creationId xmlns:a16="http://schemas.microsoft.com/office/drawing/2014/main" id="{D6421261-B1F4-4374-9797-E44CE2E102DA}"/>
              </a:ext>
            </a:extLst>
          </p:cNvPr>
          <p:cNvSpPr/>
          <p:nvPr/>
        </p:nvSpPr>
        <p:spPr>
          <a:xfrm rot="5400000">
            <a:off x="14404" y="920356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3" name="Gleichschenkliges Dreieck 22">
            <a:extLst>
              <a:ext uri="{FF2B5EF4-FFF2-40B4-BE49-F238E27FC236}">
                <a16:creationId xmlns:a16="http://schemas.microsoft.com/office/drawing/2014/main" id="{CB94D0A8-93F1-4775-B6DB-C4C88FC48730}"/>
              </a:ext>
            </a:extLst>
          </p:cNvPr>
          <p:cNvSpPr/>
          <p:nvPr/>
        </p:nvSpPr>
        <p:spPr>
          <a:xfrm rot="5400000">
            <a:off x="14404" y="593935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4" name="Gleichschenkliges Dreieck 23">
            <a:extLst>
              <a:ext uri="{FF2B5EF4-FFF2-40B4-BE49-F238E27FC236}">
                <a16:creationId xmlns:a16="http://schemas.microsoft.com/office/drawing/2014/main" id="{1636A1A4-620A-40F7-A605-13365FFC15A4}"/>
              </a:ext>
            </a:extLst>
          </p:cNvPr>
          <p:cNvSpPr/>
          <p:nvPr/>
        </p:nvSpPr>
        <p:spPr>
          <a:xfrm rot="5400000">
            <a:off x="11622" y="1241257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25" name="Gleichschenkliges Dreieck 24">
            <a:extLst>
              <a:ext uri="{FF2B5EF4-FFF2-40B4-BE49-F238E27FC236}">
                <a16:creationId xmlns:a16="http://schemas.microsoft.com/office/drawing/2014/main" id="{FFB5BB99-FD65-4A49-81E8-2465BA0CFFA9}"/>
              </a:ext>
            </a:extLst>
          </p:cNvPr>
          <p:cNvSpPr/>
          <p:nvPr/>
        </p:nvSpPr>
        <p:spPr>
          <a:xfrm rot="5400000">
            <a:off x="14404" y="920357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6" name="Pfeil: nach links gekrümmt 25">
            <a:extLst>
              <a:ext uri="{FF2B5EF4-FFF2-40B4-BE49-F238E27FC236}">
                <a16:creationId xmlns:a16="http://schemas.microsoft.com/office/drawing/2014/main" id="{8187EF2D-7A92-4744-8E19-125BA0A2C5E6}"/>
              </a:ext>
            </a:extLst>
          </p:cNvPr>
          <p:cNvSpPr/>
          <p:nvPr/>
        </p:nvSpPr>
        <p:spPr>
          <a:xfrm rot="5400000" flipH="1" flipV="1">
            <a:off x="6071237" y="805154"/>
            <a:ext cx="615188" cy="3380426"/>
          </a:xfrm>
          <a:prstGeom prst="curved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2B03D1D5-316D-4308-A951-47D61AEA251D}"/>
              </a:ext>
            </a:extLst>
          </p:cNvPr>
          <p:cNvSpPr txBox="1">
            <a:spLocks/>
          </p:cNvSpPr>
          <p:nvPr/>
        </p:nvSpPr>
        <p:spPr>
          <a:xfrm>
            <a:off x="4033797" y="6257681"/>
            <a:ext cx="4426094" cy="424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 cap="none" baseline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Theresa Henzel</a:t>
            </a:r>
          </a:p>
          <a:p>
            <a:r>
              <a:rPr lang="de-DE" dirty="0">
                <a:solidFill>
                  <a:schemeClr val="bg1"/>
                </a:solidFill>
              </a:rPr>
              <a:t>13.07.2020</a:t>
            </a:r>
          </a:p>
          <a:p>
            <a:r>
              <a:rPr lang="de-DE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35768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E0E6EB-59DD-43BD-B0B1-90025B8FF3B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dirty="0"/>
              <a:t>LERNZUWACHS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4C3215C4-65AE-42F8-8430-88DD3ABF54CA}"/>
              </a:ext>
            </a:extLst>
          </p:cNvPr>
          <p:cNvSpPr txBox="1">
            <a:spLocks/>
          </p:cNvSpPr>
          <p:nvPr/>
        </p:nvSpPr>
        <p:spPr>
          <a:xfrm>
            <a:off x="7287185" y="1405375"/>
            <a:ext cx="4264309" cy="791069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Anpassung an SLE: Thema offensichtlich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61AF8502-CAF0-4A50-95A8-2E25EC306A1E}"/>
              </a:ext>
            </a:extLst>
          </p:cNvPr>
          <p:cNvSpPr txBox="1">
            <a:spLocks/>
          </p:cNvSpPr>
          <p:nvPr/>
        </p:nvSpPr>
        <p:spPr>
          <a:xfrm>
            <a:off x="1024127" y="1405375"/>
            <a:ext cx="4264309" cy="7910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Balance zwischen klassischem Unterrichtsverlauf &amp; Selbstlerneinheit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Beispiel: Themenerarbeitung der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SuS</a:t>
            </a:r>
            <a:endParaRPr lang="de-DE" sz="15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5DAA21F3-67A5-4967-A8D5-EA6D76478ED5}"/>
              </a:ext>
            </a:extLst>
          </p:cNvPr>
          <p:cNvSpPr txBox="1">
            <a:spLocks/>
          </p:cNvSpPr>
          <p:nvPr/>
        </p:nvSpPr>
        <p:spPr>
          <a:xfrm>
            <a:off x="5312162" y="1579125"/>
            <a:ext cx="1975023" cy="553321"/>
          </a:xfrm>
          <a:prstGeom prst="rect">
            <a:avLst/>
          </a:prstGeom>
          <a:ln w="28575">
            <a:noFill/>
          </a:ln>
        </p:spPr>
        <p:txBody>
          <a:bodyPr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600" dirty="0">
                <a:solidFill>
                  <a:srgbClr val="00B0F0"/>
                </a:solidFill>
                <a:latin typeface="Abadi" panose="020B06040201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Mangelhafte Lieferung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B33A6409-8E8A-4696-80E2-74AB44C33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829" y="4880684"/>
            <a:ext cx="1757830" cy="970742"/>
          </a:xfrm>
          <a:prstGeom prst="rect">
            <a:avLst/>
          </a:prstGeom>
        </p:spPr>
      </p:pic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22A77B33-5126-4A0B-87A1-32699E5D5F02}"/>
              </a:ext>
            </a:extLst>
          </p:cNvPr>
          <p:cNvSpPr txBox="1">
            <a:spLocks/>
          </p:cNvSpPr>
          <p:nvPr/>
        </p:nvSpPr>
        <p:spPr>
          <a:xfrm>
            <a:off x="7287184" y="4975514"/>
            <a:ext cx="4264306" cy="791069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Extra Hinweis-Folie bzgl. Aktivierung der Bearbeitung &amp; Inhalte</a:t>
            </a:r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9E424B4F-CAA5-4771-992C-025842F13740}"/>
              </a:ext>
            </a:extLst>
          </p:cNvPr>
          <p:cNvSpPr txBox="1">
            <a:spLocks/>
          </p:cNvSpPr>
          <p:nvPr/>
        </p:nvSpPr>
        <p:spPr>
          <a:xfrm>
            <a:off x="1024126" y="4975514"/>
            <a:ext cx="4264307" cy="7910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Hinweis auf technische Anforderungen in erster Inhaltsfolie verpackt</a:t>
            </a:r>
          </a:p>
        </p:txBody>
      </p:sp>
      <p:sp>
        <p:nvSpPr>
          <p:cNvPr id="28" name="Gleichschenkliges Dreieck 27">
            <a:extLst>
              <a:ext uri="{FF2B5EF4-FFF2-40B4-BE49-F238E27FC236}">
                <a16:creationId xmlns:a16="http://schemas.microsoft.com/office/drawing/2014/main" id="{FF81452D-14C7-4C9E-A7FD-00A94AFF2758}"/>
              </a:ext>
            </a:extLst>
          </p:cNvPr>
          <p:cNvSpPr/>
          <p:nvPr/>
        </p:nvSpPr>
        <p:spPr>
          <a:xfrm rot="5400000">
            <a:off x="6384" y="1566970"/>
            <a:ext cx="204742" cy="217511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29" name="Gleichschenkliges Dreieck 28">
            <a:extLst>
              <a:ext uri="{FF2B5EF4-FFF2-40B4-BE49-F238E27FC236}">
                <a16:creationId xmlns:a16="http://schemas.microsoft.com/office/drawing/2014/main" id="{C67D8732-A273-4BA3-8CCB-7FC789AD6383}"/>
              </a:ext>
            </a:extLst>
          </p:cNvPr>
          <p:cNvSpPr/>
          <p:nvPr/>
        </p:nvSpPr>
        <p:spPr>
          <a:xfrm rot="5400000">
            <a:off x="11622" y="1241256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30" name="Gleichschenkliges Dreieck 29">
            <a:extLst>
              <a:ext uri="{FF2B5EF4-FFF2-40B4-BE49-F238E27FC236}">
                <a16:creationId xmlns:a16="http://schemas.microsoft.com/office/drawing/2014/main" id="{2BB1585F-70A4-48EA-A34B-D3CA8BDD2D7A}"/>
              </a:ext>
            </a:extLst>
          </p:cNvPr>
          <p:cNvSpPr/>
          <p:nvPr/>
        </p:nvSpPr>
        <p:spPr>
          <a:xfrm rot="5400000">
            <a:off x="14404" y="920356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31" name="Gleichschenkliges Dreieck 30">
            <a:extLst>
              <a:ext uri="{FF2B5EF4-FFF2-40B4-BE49-F238E27FC236}">
                <a16:creationId xmlns:a16="http://schemas.microsoft.com/office/drawing/2014/main" id="{055021A1-FF7F-469E-AE01-2193FDCBF35F}"/>
              </a:ext>
            </a:extLst>
          </p:cNvPr>
          <p:cNvSpPr/>
          <p:nvPr/>
        </p:nvSpPr>
        <p:spPr>
          <a:xfrm rot="5400000">
            <a:off x="14404" y="593935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32" name="Gleichschenkliges Dreieck 31">
            <a:extLst>
              <a:ext uri="{FF2B5EF4-FFF2-40B4-BE49-F238E27FC236}">
                <a16:creationId xmlns:a16="http://schemas.microsoft.com/office/drawing/2014/main" id="{DCCC64C5-635C-49BA-9F23-C24258A54494}"/>
              </a:ext>
            </a:extLst>
          </p:cNvPr>
          <p:cNvSpPr/>
          <p:nvPr/>
        </p:nvSpPr>
        <p:spPr>
          <a:xfrm rot="5400000">
            <a:off x="11622" y="1241257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33" name="Gleichschenkliges Dreieck 32">
            <a:extLst>
              <a:ext uri="{FF2B5EF4-FFF2-40B4-BE49-F238E27FC236}">
                <a16:creationId xmlns:a16="http://schemas.microsoft.com/office/drawing/2014/main" id="{1EF21CC3-B4BC-4B6C-99BC-A7FF08B4A7A7}"/>
              </a:ext>
            </a:extLst>
          </p:cNvPr>
          <p:cNvSpPr/>
          <p:nvPr/>
        </p:nvSpPr>
        <p:spPr>
          <a:xfrm rot="5400000">
            <a:off x="14404" y="920357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165C44F1-76C8-4314-A586-6229A594C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383" y="4175902"/>
            <a:ext cx="1915801" cy="553321"/>
          </a:xfrm>
          <a:prstGeom prst="rect">
            <a:avLst/>
          </a:prstGeom>
        </p:spPr>
      </p:pic>
      <p:sp>
        <p:nvSpPr>
          <p:cNvPr id="35" name="Inhaltsplatzhalter 2">
            <a:extLst>
              <a:ext uri="{FF2B5EF4-FFF2-40B4-BE49-F238E27FC236}">
                <a16:creationId xmlns:a16="http://schemas.microsoft.com/office/drawing/2014/main" id="{F654415D-EF2F-43E1-9274-6D7E2287AABC}"/>
              </a:ext>
            </a:extLst>
          </p:cNvPr>
          <p:cNvSpPr txBox="1">
            <a:spLocks/>
          </p:cNvSpPr>
          <p:nvPr/>
        </p:nvSpPr>
        <p:spPr>
          <a:xfrm>
            <a:off x="7287184" y="4055576"/>
            <a:ext cx="4264307" cy="791069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Fokus: Auditiv</a:t>
            </a:r>
            <a:endParaRPr lang="de-DE" sz="15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Authentizität durch eigene Stimme</a:t>
            </a: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Inhaltsplatzhalter 2">
            <a:extLst>
              <a:ext uri="{FF2B5EF4-FFF2-40B4-BE49-F238E27FC236}">
                <a16:creationId xmlns:a16="http://schemas.microsoft.com/office/drawing/2014/main" id="{69CA44AD-6BBF-4FF2-AE52-7C9675AB56C7}"/>
              </a:ext>
            </a:extLst>
          </p:cNvPr>
          <p:cNvSpPr txBox="1">
            <a:spLocks/>
          </p:cNvSpPr>
          <p:nvPr/>
        </p:nvSpPr>
        <p:spPr>
          <a:xfrm>
            <a:off x="1024127" y="4055577"/>
            <a:ext cx="4264307" cy="7910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Fokus: Inhalt + Darstellungen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mysimpleshow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-Stimme</a:t>
            </a:r>
          </a:p>
        </p:txBody>
      </p:sp>
      <p:sp>
        <p:nvSpPr>
          <p:cNvPr id="37" name="Inhaltsplatzhalter 2">
            <a:extLst>
              <a:ext uri="{FF2B5EF4-FFF2-40B4-BE49-F238E27FC236}">
                <a16:creationId xmlns:a16="http://schemas.microsoft.com/office/drawing/2014/main" id="{2525E560-B704-4289-8A7D-AAF65168F1B7}"/>
              </a:ext>
            </a:extLst>
          </p:cNvPr>
          <p:cNvSpPr txBox="1">
            <a:spLocks/>
          </p:cNvSpPr>
          <p:nvPr/>
        </p:nvSpPr>
        <p:spPr>
          <a:xfrm>
            <a:off x="7287185" y="2282710"/>
            <a:ext cx="4264309" cy="791069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Didaktische Reduktion &amp; zeitliche Optimierung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Reduktion von Aufgaben, Texten &amp; Gesetzen</a:t>
            </a: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Inhaltsplatzhalter 2">
            <a:extLst>
              <a:ext uri="{FF2B5EF4-FFF2-40B4-BE49-F238E27FC236}">
                <a16:creationId xmlns:a16="http://schemas.microsoft.com/office/drawing/2014/main" id="{B03405B7-0613-4C59-9A13-0D192748F62F}"/>
              </a:ext>
            </a:extLst>
          </p:cNvPr>
          <p:cNvSpPr txBox="1">
            <a:spLocks/>
          </p:cNvSpPr>
          <p:nvPr/>
        </p:nvSpPr>
        <p:spPr>
          <a:xfrm>
            <a:off x="1024127" y="2282710"/>
            <a:ext cx="4264309" cy="7910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Balance zwischen Aufnahme aller relevanten Inhalte &amp; Reduktion auf das Wesentliche</a:t>
            </a:r>
          </a:p>
        </p:txBody>
      </p:sp>
      <p:pic>
        <p:nvPicPr>
          <p:cNvPr id="39" name="Grafik 38" descr="Armbanduhr">
            <a:extLst>
              <a:ext uri="{FF2B5EF4-FFF2-40B4-BE49-F238E27FC236}">
                <a16:creationId xmlns:a16="http://schemas.microsoft.com/office/drawing/2014/main" id="{EF8792D2-BBB6-45C3-A4CE-5FA62A801B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21534" b="21483"/>
          <a:stretch/>
        </p:blipFill>
        <p:spPr>
          <a:xfrm>
            <a:off x="5708357" y="2354989"/>
            <a:ext cx="1129064" cy="643374"/>
          </a:xfrm>
          <a:prstGeom prst="ellipse">
            <a:avLst/>
          </a:prstGeom>
        </p:spPr>
      </p:pic>
      <p:sp>
        <p:nvSpPr>
          <p:cNvPr id="40" name="Inhaltsplatzhalter 2">
            <a:extLst>
              <a:ext uri="{FF2B5EF4-FFF2-40B4-BE49-F238E27FC236}">
                <a16:creationId xmlns:a16="http://schemas.microsoft.com/office/drawing/2014/main" id="{06CCE642-2B90-4EE9-B496-CCDA26717CFF}"/>
              </a:ext>
            </a:extLst>
          </p:cNvPr>
          <p:cNvSpPr txBox="1">
            <a:spLocks/>
          </p:cNvSpPr>
          <p:nvPr/>
        </p:nvSpPr>
        <p:spPr>
          <a:xfrm>
            <a:off x="7287185" y="3160045"/>
            <a:ext cx="4264309" cy="791069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- Klare &amp; kurze Formulierung von Aufgaben u.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 Lösungen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- Kürzung von Gesetzes- &amp; Aufgabentexten</a:t>
            </a:r>
          </a:p>
        </p:txBody>
      </p:sp>
      <p:sp>
        <p:nvSpPr>
          <p:cNvPr id="41" name="Inhaltsplatzhalter 2">
            <a:extLst>
              <a:ext uri="{FF2B5EF4-FFF2-40B4-BE49-F238E27FC236}">
                <a16:creationId xmlns:a16="http://schemas.microsoft.com/office/drawing/2014/main" id="{F9DDD073-8A6A-4C40-A95A-F99F7852E6A5}"/>
              </a:ext>
            </a:extLst>
          </p:cNvPr>
          <p:cNvSpPr txBox="1">
            <a:spLocks/>
          </p:cNvSpPr>
          <p:nvPr/>
        </p:nvSpPr>
        <p:spPr>
          <a:xfrm>
            <a:off x="1024127" y="3160045"/>
            <a:ext cx="4264308" cy="7910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Ausführliche Erklärung der Aufgaben &amp; Lösungen</a:t>
            </a:r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623B6BF1-5284-42CD-AF35-E850F97BDB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" r="-258" b="44"/>
          <a:stretch/>
        </p:blipFill>
        <p:spPr>
          <a:xfrm>
            <a:off x="5411901" y="3073779"/>
            <a:ext cx="1775543" cy="997661"/>
          </a:xfrm>
          <a:prstGeom prst="rect">
            <a:avLst/>
          </a:prstGeom>
        </p:spPr>
      </p:pic>
      <p:sp>
        <p:nvSpPr>
          <p:cNvPr id="43" name="Footer Placeholder 4">
            <a:extLst>
              <a:ext uri="{FF2B5EF4-FFF2-40B4-BE49-F238E27FC236}">
                <a16:creationId xmlns:a16="http://schemas.microsoft.com/office/drawing/2014/main" id="{1156572E-529F-45F2-9C60-6F17BA16E777}"/>
              </a:ext>
            </a:extLst>
          </p:cNvPr>
          <p:cNvSpPr txBox="1">
            <a:spLocks/>
          </p:cNvSpPr>
          <p:nvPr/>
        </p:nvSpPr>
        <p:spPr>
          <a:xfrm>
            <a:off x="4033797" y="6257681"/>
            <a:ext cx="4426094" cy="424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 cap="none" baseline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Theresa Henzel</a:t>
            </a:r>
          </a:p>
          <a:p>
            <a:r>
              <a:rPr lang="de-DE" dirty="0">
                <a:solidFill>
                  <a:schemeClr val="bg1"/>
                </a:solidFill>
              </a:rPr>
              <a:t>13.07.2020</a:t>
            </a:r>
          </a:p>
          <a:p>
            <a:r>
              <a:rPr lang="de-DE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5963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E0E6EB-59DD-43BD-B0B1-90025B8FF3B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dirty="0"/>
              <a:t>Technische Anforderungen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DE6AC28-5121-4D23-87B0-7CE1E99C283B}"/>
              </a:ext>
            </a:extLst>
          </p:cNvPr>
          <p:cNvSpPr txBox="1">
            <a:spLocks/>
          </p:cNvSpPr>
          <p:nvPr/>
        </p:nvSpPr>
        <p:spPr>
          <a:xfrm>
            <a:off x="6554899" y="1839010"/>
            <a:ext cx="5354701" cy="2971616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A61945E4-7EFB-4FDB-BAE6-CD811439C35C}"/>
              </a:ext>
            </a:extLst>
          </p:cNvPr>
          <p:cNvSpPr txBox="1">
            <a:spLocks/>
          </p:cNvSpPr>
          <p:nvPr/>
        </p:nvSpPr>
        <p:spPr>
          <a:xfrm>
            <a:off x="1024129" y="1839010"/>
            <a:ext cx="5354702" cy="2971616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45720" tIns="45720" rIns="45720" bIns="45720" rtlCol="0" anchor="t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600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66661132-905B-4B63-BCBF-EB5E166DF1B2}"/>
              </a:ext>
            </a:extLst>
          </p:cNvPr>
          <p:cNvSpPr txBox="1">
            <a:spLocks/>
          </p:cNvSpPr>
          <p:nvPr/>
        </p:nvSpPr>
        <p:spPr>
          <a:xfrm>
            <a:off x="6428207" y="1645468"/>
            <a:ext cx="1142465" cy="401905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accent3"/>
            </a:solidFill>
          </a:ln>
        </p:spPr>
        <p:txBody>
          <a:bodyPr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de-D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SLE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9FCE7FDC-E8BF-4485-9627-E4D6FD6E3009}"/>
              </a:ext>
            </a:extLst>
          </p:cNvPr>
          <p:cNvSpPr txBox="1">
            <a:spLocks/>
          </p:cNvSpPr>
          <p:nvPr/>
        </p:nvSpPr>
        <p:spPr>
          <a:xfrm>
            <a:off x="866748" y="1645469"/>
            <a:ext cx="1142465" cy="40190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de-D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SLE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6CABCD7-7B72-4297-B83D-EA83FA4BB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390" y="481641"/>
            <a:ext cx="1757830" cy="970742"/>
          </a:xfrm>
          <a:prstGeom prst="rect">
            <a:avLst/>
          </a:prstGeom>
        </p:spPr>
      </p:pic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57220778-C41B-4CC4-926A-20E56D501A47}"/>
              </a:ext>
            </a:extLst>
          </p:cNvPr>
          <p:cNvSpPr txBox="1">
            <a:spLocks/>
          </p:cNvSpPr>
          <p:nvPr/>
        </p:nvSpPr>
        <p:spPr>
          <a:xfrm>
            <a:off x="4798236" y="5279681"/>
            <a:ext cx="3380427" cy="72004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sz="1600" dirty="0"/>
              <a:t> Testdurchlauf mit </a:t>
            </a:r>
            <a:r>
              <a:rPr lang="de-DE" sz="1600" dirty="0" err="1"/>
              <a:t>SuS</a:t>
            </a:r>
            <a:endParaRPr lang="de-DE" sz="16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600" dirty="0"/>
              <a:t> Entwicklung Grundkonzept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289A3B6-992E-420D-9D72-B78443AC3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026" y="2094861"/>
            <a:ext cx="4478370" cy="265610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04897DD-CC9C-4020-A264-C7A5617E3E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9414" y="2134297"/>
            <a:ext cx="4410364" cy="2589405"/>
          </a:xfrm>
          <a:prstGeom prst="rect">
            <a:avLst/>
          </a:prstGeom>
        </p:spPr>
      </p:pic>
      <p:sp>
        <p:nvSpPr>
          <p:cNvPr id="20" name="Gleichschenkliges Dreieck 19">
            <a:extLst>
              <a:ext uri="{FF2B5EF4-FFF2-40B4-BE49-F238E27FC236}">
                <a16:creationId xmlns:a16="http://schemas.microsoft.com/office/drawing/2014/main" id="{9BA26C9F-A420-4292-8841-9F5457A7477A}"/>
              </a:ext>
            </a:extLst>
          </p:cNvPr>
          <p:cNvSpPr/>
          <p:nvPr/>
        </p:nvSpPr>
        <p:spPr>
          <a:xfrm rot="5400000">
            <a:off x="6384" y="1566970"/>
            <a:ext cx="204742" cy="217511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23" name="Gleichschenkliges Dreieck 22">
            <a:extLst>
              <a:ext uri="{FF2B5EF4-FFF2-40B4-BE49-F238E27FC236}">
                <a16:creationId xmlns:a16="http://schemas.microsoft.com/office/drawing/2014/main" id="{2A9AAAA2-262B-4BD1-8EE5-E6BFA9861814}"/>
              </a:ext>
            </a:extLst>
          </p:cNvPr>
          <p:cNvSpPr/>
          <p:nvPr/>
        </p:nvSpPr>
        <p:spPr>
          <a:xfrm rot="5400000">
            <a:off x="11622" y="1241256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24" name="Gleichschenkliges Dreieck 23">
            <a:extLst>
              <a:ext uri="{FF2B5EF4-FFF2-40B4-BE49-F238E27FC236}">
                <a16:creationId xmlns:a16="http://schemas.microsoft.com/office/drawing/2014/main" id="{EC0050A1-4592-4B5E-AF7A-7CD3B89BC663}"/>
              </a:ext>
            </a:extLst>
          </p:cNvPr>
          <p:cNvSpPr/>
          <p:nvPr/>
        </p:nvSpPr>
        <p:spPr>
          <a:xfrm rot="5400000">
            <a:off x="14404" y="920356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5" name="Gleichschenkliges Dreieck 24">
            <a:extLst>
              <a:ext uri="{FF2B5EF4-FFF2-40B4-BE49-F238E27FC236}">
                <a16:creationId xmlns:a16="http://schemas.microsoft.com/office/drawing/2014/main" id="{E92D5559-DC76-4679-BD36-7732BA33BD9D}"/>
              </a:ext>
            </a:extLst>
          </p:cNvPr>
          <p:cNvSpPr/>
          <p:nvPr/>
        </p:nvSpPr>
        <p:spPr>
          <a:xfrm rot="5400000">
            <a:off x="14404" y="593935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6" name="Gleichschenkliges Dreieck 25">
            <a:extLst>
              <a:ext uri="{FF2B5EF4-FFF2-40B4-BE49-F238E27FC236}">
                <a16:creationId xmlns:a16="http://schemas.microsoft.com/office/drawing/2014/main" id="{9AF346B2-4727-429E-BABA-43BBCB72893E}"/>
              </a:ext>
            </a:extLst>
          </p:cNvPr>
          <p:cNvSpPr/>
          <p:nvPr/>
        </p:nvSpPr>
        <p:spPr>
          <a:xfrm rot="5400000">
            <a:off x="11622" y="1241257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27" name="Gleichschenkliges Dreieck 26">
            <a:extLst>
              <a:ext uri="{FF2B5EF4-FFF2-40B4-BE49-F238E27FC236}">
                <a16:creationId xmlns:a16="http://schemas.microsoft.com/office/drawing/2014/main" id="{04EDC8C8-4685-497C-9F12-4864171463AE}"/>
              </a:ext>
            </a:extLst>
          </p:cNvPr>
          <p:cNvSpPr/>
          <p:nvPr/>
        </p:nvSpPr>
        <p:spPr>
          <a:xfrm rot="5400000">
            <a:off x="14404" y="920357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8" name="Pfeil: nach links gekrümmt 27">
            <a:extLst>
              <a:ext uri="{FF2B5EF4-FFF2-40B4-BE49-F238E27FC236}">
                <a16:creationId xmlns:a16="http://schemas.microsoft.com/office/drawing/2014/main" id="{41901D3D-7E4A-40A9-89F0-1CCD78A70D5F}"/>
              </a:ext>
            </a:extLst>
          </p:cNvPr>
          <p:cNvSpPr/>
          <p:nvPr/>
        </p:nvSpPr>
        <p:spPr>
          <a:xfrm rot="5400000" flipV="1">
            <a:off x="6157534" y="3195568"/>
            <a:ext cx="616763" cy="3380426"/>
          </a:xfrm>
          <a:prstGeom prst="curved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A843375A-225D-4160-9DD9-694E95CB076A}"/>
              </a:ext>
            </a:extLst>
          </p:cNvPr>
          <p:cNvSpPr txBox="1">
            <a:spLocks/>
          </p:cNvSpPr>
          <p:nvPr/>
        </p:nvSpPr>
        <p:spPr>
          <a:xfrm>
            <a:off x="4033797" y="6257681"/>
            <a:ext cx="4426094" cy="424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 cap="none" baseline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Theresa Henzel</a:t>
            </a:r>
          </a:p>
          <a:p>
            <a:r>
              <a:rPr lang="de-DE" dirty="0">
                <a:solidFill>
                  <a:schemeClr val="bg1"/>
                </a:solidFill>
              </a:rPr>
              <a:t>13.07.2020</a:t>
            </a:r>
          </a:p>
          <a:p>
            <a:r>
              <a:rPr lang="de-DE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808186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E0E6EB-59DD-43BD-B0B1-90025B8FF3B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dirty="0"/>
              <a:t>REFLEXION</a:t>
            </a:r>
          </a:p>
        </p:txBody>
      </p:sp>
      <p:sp>
        <p:nvSpPr>
          <p:cNvPr id="12" name="Gleichschenkliges Dreieck 11">
            <a:extLst>
              <a:ext uri="{FF2B5EF4-FFF2-40B4-BE49-F238E27FC236}">
                <a16:creationId xmlns:a16="http://schemas.microsoft.com/office/drawing/2014/main" id="{73291CE9-5A2B-4AFF-BF26-ABF3C3A89A22}"/>
              </a:ext>
            </a:extLst>
          </p:cNvPr>
          <p:cNvSpPr/>
          <p:nvPr/>
        </p:nvSpPr>
        <p:spPr>
          <a:xfrm rot="5400000">
            <a:off x="6384" y="1566970"/>
            <a:ext cx="204742" cy="217511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13" name="Gleichschenkliges Dreieck 12">
            <a:extLst>
              <a:ext uri="{FF2B5EF4-FFF2-40B4-BE49-F238E27FC236}">
                <a16:creationId xmlns:a16="http://schemas.microsoft.com/office/drawing/2014/main" id="{7F04B924-AE7D-46B6-880C-F9BCC0AFE7D8}"/>
              </a:ext>
            </a:extLst>
          </p:cNvPr>
          <p:cNvSpPr/>
          <p:nvPr/>
        </p:nvSpPr>
        <p:spPr>
          <a:xfrm rot="5400000">
            <a:off x="11622" y="1241256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15" name="Gleichschenkliges Dreieck 14">
            <a:extLst>
              <a:ext uri="{FF2B5EF4-FFF2-40B4-BE49-F238E27FC236}">
                <a16:creationId xmlns:a16="http://schemas.microsoft.com/office/drawing/2014/main" id="{29BF8988-C485-4ED2-BCB3-3D27FC760830}"/>
              </a:ext>
            </a:extLst>
          </p:cNvPr>
          <p:cNvSpPr/>
          <p:nvPr/>
        </p:nvSpPr>
        <p:spPr>
          <a:xfrm rot="5400000">
            <a:off x="14404" y="920356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16" name="Gleichschenkliges Dreieck 15">
            <a:extLst>
              <a:ext uri="{FF2B5EF4-FFF2-40B4-BE49-F238E27FC236}">
                <a16:creationId xmlns:a16="http://schemas.microsoft.com/office/drawing/2014/main" id="{8A42283B-A7F7-41DA-9DE5-8D1786A7CC10}"/>
              </a:ext>
            </a:extLst>
          </p:cNvPr>
          <p:cNvSpPr/>
          <p:nvPr/>
        </p:nvSpPr>
        <p:spPr>
          <a:xfrm rot="5400000">
            <a:off x="14404" y="593935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17" name="Gleichschenkliges Dreieck 16">
            <a:extLst>
              <a:ext uri="{FF2B5EF4-FFF2-40B4-BE49-F238E27FC236}">
                <a16:creationId xmlns:a16="http://schemas.microsoft.com/office/drawing/2014/main" id="{8E3A4969-7B3A-454D-AE5F-3F46956C13AA}"/>
              </a:ext>
            </a:extLst>
          </p:cNvPr>
          <p:cNvSpPr/>
          <p:nvPr/>
        </p:nvSpPr>
        <p:spPr>
          <a:xfrm rot="5400000">
            <a:off x="11622" y="1241257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18" name="Gleichschenkliges Dreieck 17">
            <a:extLst>
              <a:ext uri="{FF2B5EF4-FFF2-40B4-BE49-F238E27FC236}">
                <a16:creationId xmlns:a16="http://schemas.microsoft.com/office/drawing/2014/main" id="{49F04A3D-F71A-4E9B-9243-A40383E75D2E}"/>
              </a:ext>
            </a:extLst>
          </p:cNvPr>
          <p:cNvSpPr/>
          <p:nvPr/>
        </p:nvSpPr>
        <p:spPr>
          <a:xfrm rot="5400000">
            <a:off x="14404" y="920357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9A0DC031-9776-41A1-AD69-3F591C6A0C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132923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AF3AB0B-886D-4FDE-B105-BF44BA7FDD63}"/>
              </a:ext>
            </a:extLst>
          </p:cNvPr>
          <p:cNvSpPr txBox="1">
            <a:spLocks/>
          </p:cNvSpPr>
          <p:nvPr/>
        </p:nvSpPr>
        <p:spPr>
          <a:xfrm>
            <a:off x="4033797" y="6257681"/>
            <a:ext cx="4426094" cy="424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 cap="none" baseline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Theresa Henzel</a:t>
            </a:r>
          </a:p>
          <a:p>
            <a:r>
              <a:rPr lang="de-DE" dirty="0">
                <a:solidFill>
                  <a:schemeClr val="bg1"/>
                </a:solidFill>
              </a:rPr>
              <a:t>13.07.2020</a:t>
            </a:r>
          </a:p>
          <a:p>
            <a:r>
              <a:rPr lang="de-DE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529342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6A35528-3D46-4FAF-95D1-AA09C2E8A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err="1"/>
              <a:t>Achtenhagen</a:t>
            </a:r>
            <a:r>
              <a:rPr lang="de-DE" dirty="0"/>
              <a:t>, F. (2003). Lerntheorien und Medieneinsatz: Bedingungen und Möglichkeiten einer Steigerung des Lernerfolgs. In R. Keil-</a:t>
            </a:r>
            <a:r>
              <a:rPr lang="de-DE" dirty="0" err="1"/>
              <a:t>Slawik</a:t>
            </a:r>
            <a:r>
              <a:rPr lang="de-DE" dirty="0"/>
              <a:t> &amp; M. </a:t>
            </a:r>
            <a:r>
              <a:rPr lang="de-DE" dirty="0" err="1"/>
              <a:t>Kerres</a:t>
            </a:r>
            <a:r>
              <a:rPr lang="de-DE" dirty="0"/>
              <a:t> (Hrsg.), </a:t>
            </a:r>
            <a:r>
              <a:rPr lang="de-DE" i="1" dirty="0"/>
              <a:t>Wirkungen und Wirksamkeit Neuer Medien in der Bildung </a:t>
            </a:r>
            <a:r>
              <a:rPr lang="de-DE" dirty="0"/>
              <a:t>(S. 85-113). Münster et al.: Waxmann.</a:t>
            </a:r>
          </a:p>
          <a:p>
            <a:r>
              <a:rPr lang="de-DE" dirty="0"/>
              <a:t>Blömeke, S. (2003). Lehren und Lernen mit neuen Medien – Forschungsstand und Forschungsperspektiven. </a:t>
            </a:r>
            <a:r>
              <a:rPr lang="de-DE" i="1" dirty="0"/>
              <a:t>Unterrichtswissenschaft </a:t>
            </a:r>
            <a:r>
              <a:rPr lang="de-DE" dirty="0"/>
              <a:t>(31), 57-82.</a:t>
            </a:r>
          </a:p>
          <a:p>
            <a:r>
              <a:rPr lang="de-DE" dirty="0"/>
              <a:t>Busch, M. (2019). </a:t>
            </a:r>
            <a:r>
              <a:rPr lang="de-DE" i="1" dirty="0"/>
              <a:t>55 Webtools für den Unterricht. Einfach, konkret, </a:t>
            </a:r>
            <a:r>
              <a:rPr lang="de-DE" i="1" dirty="0" err="1"/>
              <a:t>step-by-step</a:t>
            </a:r>
            <a:r>
              <a:rPr lang="de-DE" dirty="0"/>
              <a:t>. (3. Aufl.). Augsburg: Auer Verlag.</a:t>
            </a:r>
          </a:p>
          <a:p>
            <a:r>
              <a:rPr lang="de-DE" dirty="0" err="1"/>
              <a:t>GoodReads</a:t>
            </a:r>
            <a:r>
              <a:rPr lang="de-DE" dirty="0"/>
              <a:t> (2020). </a:t>
            </a:r>
            <a:r>
              <a:rPr lang="de-DE" i="1" dirty="0"/>
              <a:t>Aristotle </a:t>
            </a:r>
            <a:r>
              <a:rPr lang="de-DE" i="1" dirty="0" err="1"/>
              <a:t>Quotes</a:t>
            </a:r>
            <a:r>
              <a:rPr lang="de-DE" dirty="0"/>
              <a:t>. Gefunden am 01.07.2020 unter https://www.goodreads.com/quotes/95080-educating-the-mind-without-educating-the-heart-is-no-education.</a:t>
            </a:r>
          </a:p>
          <a:p>
            <a:r>
              <a:rPr lang="de-DE" dirty="0"/>
              <a:t>ISB (2002). </a:t>
            </a:r>
            <a:r>
              <a:rPr lang="de-DE" i="1" dirty="0"/>
              <a:t>Lehrplanrichtlinien für die Berufsschule. Fachklassen Industriekaufmann/Industriekauffrau</a:t>
            </a:r>
            <a:r>
              <a:rPr lang="de-DE" dirty="0"/>
              <a:t>. Gefunden am 27.05.2020 unter https://www.isb.bayern.de/berufsschule/lehrplan/berufsschule/lehrplan-lehrplanrichtlinie/wirtschaft-und-verwaltung/485/.</a:t>
            </a:r>
          </a:p>
          <a:p>
            <a:r>
              <a:rPr lang="de-DE" dirty="0" err="1"/>
              <a:t>Krathwohl</a:t>
            </a:r>
            <a:r>
              <a:rPr lang="de-DE" dirty="0"/>
              <a:t>, D. (2002). A Revision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Bloom‘s</a:t>
            </a:r>
            <a:r>
              <a:rPr lang="de-DE" dirty="0"/>
              <a:t> </a:t>
            </a:r>
            <a:r>
              <a:rPr lang="de-DE" dirty="0" err="1"/>
              <a:t>Taxonomy</a:t>
            </a:r>
            <a:r>
              <a:rPr lang="de-DE" dirty="0"/>
              <a:t>: An </a:t>
            </a:r>
            <a:r>
              <a:rPr lang="de-DE" dirty="0" err="1"/>
              <a:t>Overview</a:t>
            </a:r>
            <a:r>
              <a:rPr lang="de-DE" dirty="0"/>
              <a:t>. </a:t>
            </a:r>
            <a:r>
              <a:rPr lang="de-DE" i="1" dirty="0"/>
              <a:t>Theory </a:t>
            </a:r>
            <a:r>
              <a:rPr lang="de-DE" i="1" dirty="0" err="1"/>
              <a:t>into</a:t>
            </a:r>
            <a:r>
              <a:rPr lang="de-DE" i="1" dirty="0"/>
              <a:t> Practice </a:t>
            </a:r>
            <a:r>
              <a:rPr lang="de-DE" dirty="0"/>
              <a:t>(41(4)), 212-218.</a:t>
            </a:r>
          </a:p>
          <a:p>
            <a:r>
              <a:rPr lang="de-DE" dirty="0"/>
              <a:t>May, H. (2008). </a:t>
            </a:r>
            <a:r>
              <a:rPr lang="de-DE" i="1" dirty="0"/>
              <a:t>Ökonomie für Pädagogen.</a:t>
            </a:r>
            <a:r>
              <a:rPr lang="de-DE" dirty="0"/>
              <a:t> (14. Aufl.). München: </a:t>
            </a:r>
            <a:r>
              <a:rPr lang="de-DE" dirty="0" err="1"/>
              <a:t>Oldenbourg</a:t>
            </a:r>
            <a:r>
              <a:rPr lang="de-DE" dirty="0"/>
              <a:t> Wissenschaftsverlag.</a:t>
            </a:r>
          </a:p>
          <a:p>
            <a:r>
              <a:rPr lang="de-DE" dirty="0"/>
              <a:t>Meyer, H. (2002). Unterricht analysieren, planen und auswerten. In H. </a:t>
            </a:r>
            <a:r>
              <a:rPr lang="de-DE" dirty="0" err="1"/>
              <a:t>Kiper</a:t>
            </a:r>
            <a:r>
              <a:rPr lang="de-DE" dirty="0"/>
              <a:t>, H. Meyer, &amp; W. </a:t>
            </a:r>
            <a:r>
              <a:rPr lang="de-DE" dirty="0" err="1"/>
              <a:t>Topsch</a:t>
            </a:r>
            <a:r>
              <a:rPr lang="de-DE" dirty="0"/>
              <a:t> (Hrsg.), Einführung in die Schulpädagogik, (S. 147-156). Berlin: Cornelsen Scriptor.</a:t>
            </a:r>
          </a:p>
          <a:p>
            <a:r>
              <a:rPr lang="de-DE" dirty="0"/>
              <a:t>Meyer, H. (2003). </a:t>
            </a:r>
            <a:r>
              <a:rPr lang="de-DE" i="1" dirty="0" err="1"/>
              <a:t>UnterrichtsMethoden</a:t>
            </a:r>
            <a:r>
              <a:rPr lang="de-DE" i="1" dirty="0"/>
              <a:t>. I: Theorieband</a:t>
            </a:r>
            <a:r>
              <a:rPr lang="de-DE" dirty="0"/>
              <a:t>. Darmstadt: Wiss. </a:t>
            </a:r>
            <a:r>
              <a:rPr lang="de-DE" dirty="0" err="1"/>
              <a:t>Buchges</a:t>
            </a:r>
            <a:r>
              <a:rPr lang="de-DE" dirty="0"/>
              <a:t>.</a:t>
            </a:r>
          </a:p>
          <a:p>
            <a:r>
              <a:rPr lang="de-DE" dirty="0"/>
              <a:t>Speth, H. (2007). </a:t>
            </a:r>
            <a:r>
              <a:rPr lang="de-DE" i="1" dirty="0"/>
              <a:t>Theorie und Praxis des Wirtschaftslehreunterrichts. Eine Fachdidaktik</a:t>
            </a:r>
            <a:r>
              <a:rPr lang="de-DE" dirty="0"/>
              <a:t>. (9. Aufl.). Rinteln: Merkur.</a:t>
            </a:r>
          </a:p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2B6333-810C-4B58-AFA2-712A334D534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dirty="0"/>
              <a:t>LITERATURVERZEICHNIS</a:t>
            </a:r>
          </a:p>
        </p:txBody>
      </p:sp>
    </p:spTree>
    <p:extLst>
      <p:ext uri="{BB962C8B-B14F-4D97-AF65-F5344CB8AC3E}">
        <p14:creationId xmlns:p14="http://schemas.microsoft.com/office/powerpoint/2010/main" val="2364807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6A35528-3D46-4FAF-95D1-AA09C2E8A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39009"/>
            <a:ext cx="10499088" cy="4418672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1100" dirty="0"/>
              <a:t>Academic (2020). </a:t>
            </a:r>
            <a:r>
              <a:rPr lang="de-DE" sz="1100" i="1" dirty="0"/>
              <a:t>Einseitiger Handelskauf</a:t>
            </a:r>
            <a:r>
              <a:rPr lang="de-DE" sz="1100" dirty="0"/>
              <a:t>. Gefunden am 03.06.2020 unter </a:t>
            </a:r>
            <a:r>
              <a:rPr lang="de-DE" sz="11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https://deacademic.com/dic.nsf/dewiki/379857</a:t>
            </a:r>
            <a:endParaRPr lang="de-DE" sz="1100" dirty="0"/>
          </a:p>
          <a:p>
            <a:pPr marL="0" indent="0">
              <a:spcBef>
                <a:spcPts val="600"/>
              </a:spcBef>
              <a:buNone/>
            </a:pPr>
            <a:r>
              <a:rPr lang="de-DE" sz="1100" dirty="0"/>
              <a:t>Albers, H.-J., Eifer, E. &amp; </a:t>
            </a:r>
            <a:r>
              <a:rPr lang="de-DE" sz="1100" dirty="0" err="1"/>
              <a:t>Tschaffon</a:t>
            </a:r>
            <a:r>
              <a:rPr lang="de-DE" sz="1100" dirty="0"/>
              <a:t>, D. (2018). </a:t>
            </a:r>
            <a:r>
              <a:rPr lang="de-DE" sz="1100" i="1" dirty="0"/>
              <a:t>Wirtschaft-Recht-Beruf. </a:t>
            </a:r>
            <a:r>
              <a:rPr lang="de-DE" sz="1100" dirty="0"/>
              <a:t>(13. Aufl.). Berlin: Europa-Lehrmittel. (S. 94 ff.)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100" dirty="0"/>
              <a:t>Apple (2020). </a:t>
            </a:r>
            <a:r>
              <a:rPr lang="de-DE" sz="1100" i="1" dirty="0"/>
              <a:t>iPhone 11. </a:t>
            </a:r>
            <a:r>
              <a:rPr lang="de-DE" sz="1100" dirty="0"/>
              <a:t>Gefunden am 04.06.2020 unter </a:t>
            </a:r>
            <a:r>
              <a:rPr lang="de-DE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https://www.apple.com/de/shop/buy-iphone/iphone-11/6,1%22-display-128gb-gr%C3%BCn</a:t>
            </a:r>
            <a:endParaRPr lang="de-DE" sz="1100" dirty="0"/>
          </a:p>
          <a:p>
            <a:pPr marL="0" indent="0">
              <a:spcBef>
                <a:spcPts val="600"/>
              </a:spcBef>
              <a:buNone/>
            </a:pPr>
            <a:r>
              <a:rPr lang="de-DE" sz="1100" dirty="0" err="1"/>
              <a:t>Berwanger</a:t>
            </a:r>
            <a:r>
              <a:rPr lang="de-DE" sz="1100" dirty="0"/>
              <a:t>, J. (2020). </a:t>
            </a:r>
            <a:r>
              <a:rPr lang="de-DE" sz="1100" i="1" dirty="0"/>
              <a:t>Handelskauf</a:t>
            </a:r>
            <a:r>
              <a:rPr lang="de-DE" sz="1100" dirty="0"/>
              <a:t>. Gefunden am 02.06.2020 unter </a:t>
            </a:r>
            <a:r>
              <a:rPr lang="de-DE" sz="1100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https://wirtschaftslexikon.gabler.de/definition/handelskauf-35343</a:t>
            </a:r>
            <a:endParaRPr lang="de-DE" sz="1100" dirty="0"/>
          </a:p>
          <a:p>
            <a:pPr marL="0" indent="0">
              <a:spcBef>
                <a:spcPts val="600"/>
              </a:spcBef>
              <a:buNone/>
            </a:pPr>
            <a:r>
              <a:rPr lang="de-DE" sz="1100" dirty="0"/>
              <a:t>Billiger.de (2020). </a:t>
            </a:r>
            <a:r>
              <a:rPr lang="fr-FR" sz="1100" i="1" dirty="0"/>
              <a:t>Apple iPhone 11 64GB Grün. </a:t>
            </a:r>
            <a:r>
              <a:rPr lang="fr-FR" sz="1100" dirty="0" err="1"/>
              <a:t>Gefunden</a:t>
            </a:r>
            <a:r>
              <a:rPr lang="fr-FR" sz="1100" dirty="0"/>
              <a:t> </a:t>
            </a:r>
            <a:r>
              <a:rPr lang="fr-FR" sz="1100" dirty="0" err="1"/>
              <a:t>am</a:t>
            </a:r>
            <a:r>
              <a:rPr lang="fr-FR" sz="1100" dirty="0"/>
              <a:t> 04.06.2020 </a:t>
            </a:r>
            <a:r>
              <a:rPr lang="fr-FR" sz="1100" dirty="0" err="1"/>
              <a:t>unter</a:t>
            </a:r>
            <a:r>
              <a:rPr lang="fr-FR" sz="1100" dirty="0"/>
              <a:t> </a:t>
            </a:r>
            <a:r>
              <a:rPr lang="de-DE" sz="1100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https://www.billiger.de/products/1644953198-apple-iphone-11-64gb-gruen</a:t>
            </a:r>
            <a:endParaRPr lang="de-DE" sz="1100" dirty="0"/>
          </a:p>
          <a:p>
            <a:pPr marL="0" indent="0">
              <a:spcBef>
                <a:spcPts val="600"/>
              </a:spcBef>
              <a:buNone/>
            </a:pPr>
            <a:r>
              <a:rPr lang="de-DE" sz="1100" dirty="0"/>
              <a:t>Bitter, G. (2002). </a:t>
            </a:r>
            <a:r>
              <a:rPr lang="de-DE" sz="1100" i="1" dirty="0"/>
              <a:t>Prüfungsschemata zum neuen Kaufrecht. </a:t>
            </a:r>
            <a:r>
              <a:rPr lang="de-DE" sz="1100" dirty="0"/>
              <a:t>Gefunden am 11.06.2020 unter</a:t>
            </a:r>
            <a:r>
              <a:rPr lang="de-DE" sz="1100" i="1" dirty="0"/>
              <a:t> </a:t>
            </a:r>
            <a:r>
              <a:rPr lang="de-DE" sz="1100" dirty="0"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https://www.jura.uni-mannheim.de/media/Lehrstuehle/jura/Bitter/Dateien/Vortraege/7/3_434_schema_neu.pdf</a:t>
            </a:r>
            <a:endParaRPr lang="de-DE" sz="1100" dirty="0"/>
          </a:p>
          <a:p>
            <a:pPr marL="0" indent="0">
              <a:spcBef>
                <a:spcPts val="600"/>
              </a:spcBef>
              <a:buNone/>
            </a:pPr>
            <a:r>
              <a:rPr lang="de-DE" sz="1100" dirty="0"/>
              <a:t>Bürgerliches Gesetzbuch (2020). </a:t>
            </a:r>
            <a:r>
              <a:rPr lang="de-DE" sz="1100" i="1" dirty="0"/>
              <a:t>§ 433 BGB Vertragstypische Pflichten beim Kaufvertrag. </a:t>
            </a:r>
            <a:r>
              <a:rPr lang="de-DE" sz="1100" dirty="0"/>
              <a:t>Gefunden am 29.05.2020 unter</a:t>
            </a:r>
            <a:r>
              <a:rPr lang="de-DE" sz="1100" i="1" dirty="0"/>
              <a:t> </a:t>
            </a:r>
            <a:r>
              <a:rPr lang="de-DE" sz="1100" dirty="0"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https://www.buergerliches-gesetzbuch.info/bgb/433.html</a:t>
            </a:r>
            <a:endParaRPr lang="de-DE" sz="1100" dirty="0"/>
          </a:p>
          <a:p>
            <a:pPr marL="0" indent="0">
              <a:spcBef>
                <a:spcPts val="600"/>
              </a:spcBef>
              <a:buNone/>
            </a:pPr>
            <a:r>
              <a:rPr lang="de-DE" sz="1100" dirty="0"/>
              <a:t>Bürgerliches Gesetzbuch (2020). </a:t>
            </a:r>
            <a:r>
              <a:rPr lang="de-DE" sz="1100" i="1" dirty="0"/>
              <a:t>§ 434 BGB Sachmängel</a:t>
            </a:r>
            <a:r>
              <a:rPr lang="de-DE" sz="1100" dirty="0"/>
              <a:t>. Gefunden am 29.05.2020 unter </a:t>
            </a:r>
            <a:r>
              <a:rPr lang="de-DE" sz="1100" dirty="0"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https://www.buergerliches-gesetzbuch.info/bgb/434.html</a:t>
            </a:r>
            <a:endParaRPr lang="de-DE" sz="1100" dirty="0"/>
          </a:p>
          <a:p>
            <a:pPr marL="0" indent="0">
              <a:spcBef>
                <a:spcPts val="600"/>
              </a:spcBef>
              <a:buNone/>
            </a:pPr>
            <a:r>
              <a:rPr lang="de-DE" sz="1100" dirty="0"/>
              <a:t>Bürgerliches Gesetzbuch (2020). </a:t>
            </a:r>
            <a:r>
              <a:rPr lang="de-DE" sz="1100" i="1" dirty="0"/>
              <a:t>§ 435 BGB Rechtsmangel</a:t>
            </a:r>
            <a:r>
              <a:rPr lang="de-DE" sz="1100" dirty="0"/>
              <a:t>. Gefunden am 29.05.2020 unter </a:t>
            </a:r>
            <a:r>
              <a:rPr lang="de-DE" sz="1100" dirty="0"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https://www.buergerliches-gesetzbuch.info/bgb/435.html</a:t>
            </a:r>
            <a:endParaRPr lang="de-DE" sz="1100" dirty="0"/>
          </a:p>
          <a:p>
            <a:pPr marL="0" indent="0">
              <a:spcBef>
                <a:spcPts val="600"/>
              </a:spcBef>
              <a:buNone/>
            </a:pPr>
            <a:r>
              <a:rPr lang="de-DE" sz="1100" dirty="0"/>
              <a:t>Bürgerliches Gesetzbuch (2020). </a:t>
            </a:r>
            <a:r>
              <a:rPr lang="de-DE" sz="1100" i="1" dirty="0"/>
              <a:t>§ 437 BGB Rechte des Käufers bei Mängeln</a:t>
            </a:r>
            <a:r>
              <a:rPr lang="de-DE" sz="1100" dirty="0"/>
              <a:t>. Gefunden am 08.06.2020 unter https://www.buergerliches-gesetzbuch.info/bgb/437.html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100" dirty="0"/>
              <a:t>Bürgerliches Gesetzbuch (2020). </a:t>
            </a:r>
            <a:r>
              <a:rPr lang="de-DE" sz="1100" i="1" dirty="0"/>
              <a:t>§ 440 BGB Besondere Bestimmungen für Rücktritt und Schadensersatz</a:t>
            </a:r>
            <a:r>
              <a:rPr lang="de-DE" sz="1100" dirty="0"/>
              <a:t>. Gefunden am 09.06.2020 unter https://www.buergerliches-gesetzbuch.info/bgb/440.html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100" dirty="0"/>
              <a:t>Bundeszentrale für politische Bildung (</a:t>
            </a:r>
            <a:r>
              <a:rPr lang="de-DE" sz="1100" dirty="0" err="1"/>
              <a:t>bpb</a:t>
            </a:r>
            <a:r>
              <a:rPr lang="de-DE" sz="1100" dirty="0"/>
              <a:t>) (2016). </a:t>
            </a:r>
            <a:r>
              <a:rPr lang="de-DE" sz="1100" i="1" dirty="0"/>
              <a:t>Kauf. Duden Wirtschaft von A bis Z: Grundlagenwissen für Schule und Studium, Beruf und Alltag</a:t>
            </a:r>
            <a:r>
              <a:rPr lang="de-DE" sz="1100" dirty="0"/>
              <a:t>. (6. Aufl.). Mannheim: Bibliographisches Institut 2016. Lizenzausgabe Bonn: Bundeszentrale für politische Bildung 2016. Gefunden am 05.06.2020 unter </a:t>
            </a:r>
            <a:r>
              <a:rPr lang="de-DE" sz="1100" dirty="0"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https://www.bpb.de/nachschlagen/lexika/lexikon-der-wirtschaft/19956/kauf</a:t>
            </a:r>
            <a:endParaRPr lang="de-DE" sz="1100" dirty="0"/>
          </a:p>
          <a:p>
            <a:pPr marL="0" indent="0">
              <a:spcBef>
                <a:spcPts val="600"/>
              </a:spcBef>
              <a:buNone/>
            </a:pPr>
            <a:r>
              <a:rPr lang="de-DE" sz="1100" dirty="0" err="1"/>
              <a:t>Deurag</a:t>
            </a:r>
            <a:r>
              <a:rPr lang="de-DE" sz="1100" dirty="0"/>
              <a:t> (2018). </a:t>
            </a:r>
            <a:r>
              <a:rPr lang="de-DE" sz="1100" i="1" dirty="0"/>
              <a:t>Mangelhafte Lieferung – Rechte des Verkäufers bei Mängeln</a:t>
            </a:r>
            <a:r>
              <a:rPr lang="de-DE" sz="1100" dirty="0"/>
              <a:t>. Gefunden am 26.05.2020 unter </a:t>
            </a:r>
            <a:r>
              <a:rPr lang="de-DE" sz="1100" dirty="0"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https://www.deurag.de/blog/mangelhafte-lieferung/</a:t>
            </a:r>
            <a:endParaRPr lang="de-DE" sz="1100" dirty="0"/>
          </a:p>
          <a:p>
            <a:pPr marL="0" indent="0">
              <a:spcBef>
                <a:spcPts val="600"/>
              </a:spcBef>
              <a:buNone/>
            </a:pPr>
            <a:r>
              <a:rPr lang="de-DE" sz="1100" dirty="0"/>
              <a:t>Firma.de (2019). </a:t>
            </a:r>
            <a:r>
              <a:rPr lang="de-DE" sz="1100" i="1" dirty="0"/>
              <a:t>Die Rügepflicht im HGB: Von der Untersuchung bis zur Mängelanzeige</a:t>
            </a:r>
            <a:r>
              <a:rPr lang="de-DE" sz="1100" dirty="0"/>
              <a:t>. Gefunden am 26.05.2020 unter </a:t>
            </a:r>
            <a:r>
              <a:rPr lang="de-DE" sz="1100" dirty="0"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https://www.firma.de/unternehmensfuehrung/die-ruegepflicht-im-hgb-von-der-untersuchung-bis-zur-maengelanzeige/</a:t>
            </a:r>
            <a:endParaRPr lang="de-DE" sz="1100" dirty="0"/>
          </a:p>
          <a:p>
            <a:pPr marL="0" indent="0">
              <a:spcBef>
                <a:spcPts val="600"/>
              </a:spcBef>
              <a:buNone/>
            </a:pPr>
            <a:r>
              <a:rPr lang="de-DE" sz="1100" dirty="0" err="1"/>
              <a:t>FeedbackSchule</a:t>
            </a:r>
            <a:r>
              <a:rPr lang="de-DE" sz="1100" dirty="0"/>
              <a:t> (2020). </a:t>
            </a:r>
            <a:r>
              <a:rPr lang="de-DE" sz="1100" i="1" dirty="0"/>
              <a:t>Fragebogen. </a:t>
            </a:r>
            <a:r>
              <a:rPr lang="de-DE" sz="1100" dirty="0"/>
              <a:t>Gefunden am 12.06.2020 unter </a:t>
            </a:r>
            <a:r>
              <a:rPr lang="pt-BR" sz="1100" dirty="0"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www.feedbackschule.de/fragebogen</a:t>
            </a:r>
            <a:r>
              <a:rPr lang="pt-BR" sz="1100" dirty="0"/>
              <a:t> </a:t>
            </a:r>
            <a:endParaRPr lang="de-DE" sz="1100" dirty="0"/>
          </a:p>
          <a:p>
            <a:pPr marL="0" indent="0">
              <a:spcBef>
                <a:spcPts val="600"/>
              </a:spcBef>
              <a:buNone/>
            </a:pPr>
            <a:r>
              <a:rPr lang="de-DE" sz="1100" dirty="0"/>
              <a:t>Handelsgesetzbuch (2020). </a:t>
            </a:r>
            <a:r>
              <a:rPr lang="de-DE" sz="1100" i="1" dirty="0"/>
              <a:t>§ 377 HGB</a:t>
            </a:r>
            <a:r>
              <a:rPr lang="de-DE" sz="1100" dirty="0"/>
              <a:t>. Gefunden am 08.06.2020 unter </a:t>
            </a:r>
            <a:r>
              <a:rPr lang="de-DE" sz="1100" dirty="0"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https://handelsgesetzbuch.net/paragraph-377</a:t>
            </a:r>
            <a:endParaRPr lang="de-DE" sz="11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2B6333-810C-4B58-AFA2-712A334D534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dirty="0"/>
              <a:t>QUELLENVERZEICHNIS SLE I</a:t>
            </a:r>
          </a:p>
        </p:txBody>
      </p:sp>
    </p:spTree>
    <p:extLst>
      <p:ext uri="{BB962C8B-B14F-4D97-AF65-F5344CB8AC3E}">
        <p14:creationId xmlns:p14="http://schemas.microsoft.com/office/powerpoint/2010/main" val="3492243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6A35528-3D46-4FAF-95D1-AA09C2E8A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39009"/>
            <a:ext cx="10499088" cy="441867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1100" dirty="0" err="1"/>
              <a:t>Hollandbikeshop</a:t>
            </a:r>
            <a:r>
              <a:rPr lang="de-DE" sz="1100" dirty="0"/>
              <a:t> (2020). Monte Grappa Fahrradsattel Frontiers Klassisch Leder Cognac. Gefunden am 05.06.2020 unter https://hollandbikeshop.com/de-de/sattel-sattelstutzen/hbs-fahrradsattel/hbs-tourensattel/monte-grappa-fahrradsattel-frontiers-klassisch-leder-cognac/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100" dirty="0"/>
              <a:t>Küpper-Morawietz, N. (2016). Handels- und Gesellschaftsrecht. Vorlesung und Übung.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100" dirty="0"/>
              <a:t>Leupold, A.-M. (2017). Gewährleistung: Das müssen Betriebe bei Warenlieferungen beachten. Gefunden am 04.06.2020 unter https://www.handwerk.com/paragraf-377-hgb-so-pruefen-und-ruegen-sie-richtig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100" dirty="0"/>
              <a:t>Material für den Unterricht an Berufskolleg (</a:t>
            </a:r>
            <a:r>
              <a:rPr lang="de-DE" sz="1100" dirty="0" err="1"/>
              <a:t>MUBk</a:t>
            </a:r>
            <a:r>
              <a:rPr lang="de-DE" sz="1100" dirty="0"/>
              <a:t>) (2008). Arten des Kaufvertrages. Gefunden am 04.06.2020 unter https://www.mubk.de/bildungsgaenge/bs/pk/faecher/bw/kap7/bw07_4.htm#:~:text=Einseitiger%20Handelskauf,Verbrauchsg%C3%BCterkauf%20(%C2%A7%20474%20BGB).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100" dirty="0"/>
              <a:t>May, H. (2009). Didaktik der ökonomischen Bildung. (7. Aufl.). München: </a:t>
            </a:r>
            <a:r>
              <a:rPr lang="de-DE" sz="1100" dirty="0" err="1"/>
              <a:t>Oldenbourg</a:t>
            </a:r>
            <a:r>
              <a:rPr lang="de-DE" sz="1100" dirty="0"/>
              <a:t> Wissenschaftsverlag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100" dirty="0"/>
              <a:t>May, H. (2008). Ökonomie für Pädagogen. (14. Aufl.). München: </a:t>
            </a:r>
            <a:r>
              <a:rPr lang="de-DE" sz="1100" dirty="0" err="1"/>
              <a:t>Oldenbourg</a:t>
            </a:r>
            <a:r>
              <a:rPr lang="de-DE" sz="1100" dirty="0"/>
              <a:t> Wissenschaftsverlag.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100" dirty="0" err="1"/>
              <a:t>My</a:t>
            </a:r>
            <a:r>
              <a:rPr lang="de-DE" sz="1100" dirty="0"/>
              <a:t> Simple Show. Gefunden am 29.05.2020 unter https://www.mysimpleshow.com/de/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100" dirty="0"/>
              <a:t>Permanent Fahrrad (2020). Retro Aluminium Fahrrad Lenker Silber. Gefunden am 05.06.2020 unter https://www.permanent-fahrrad.de/Retro-Aluminium-Fahrrad-Lenker-silber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100" dirty="0"/>
              <a:t>Rechtswörterbuch (2020). Rechtsmangel. Gefunden am 12.06.2020 unter https://www.rechtswoerterbuch.de/recht/r/rechtsmangel/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100" dirty="0" err="1"/>
              <a:t>Testmoz</a:t>
            </a:r>
            <a:r>
              <a:rPr lang="de-DE" sz="1100" dirty="0"/>
              <a:t> (2020). Quizerstellung. Gefunden am 13.06.2020 unter https://testmoz.com/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100" dirty="0"/>
              <a:t>Universität Würzburg (2020). Einstieg in eine Mängelrechteklausur – Rechte des Käufers bei Mängeln, § 437 BGB. Gefunden am 04.06.2020 unter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100" dirty="0"/>
              <a:t>https://www.jura.uni-wuerzburg.de/fileadmin/02140600/Mitarbeiter/Materialien_Becker-Welzenbach/Sommersemester_2016/Konversatorium_BGB_IIa/UEbersicht_zum_Einstieg_in_eine_Maengelrechteklausur.pdf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100" dirty="0"/>
              <a:t>Wirtschaftslexikon24.de (2020). Bürgerlicher Kauf. Gefunden am 31.05.2020 unter http://www.wirtschaftslexikon24.com/d/buergerlicher-kauf/buergerlicher-kauf.htm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100" dirty="0"/>
              <a:t>Wirtschaftslexikon24.de (2020). Handelskauf. Gefunden am 31.05.2020 unter http://www.wirtschaftslexikon24.com/d/handelskauf/handelskauf.htm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100" dirty="0"/>
              <a:t>Wirtschaftslexikon24.de (2020). Mangelhafte Lieferung. Gefunden am 26.05.2020 unter http://www.wirtschaftslexikon24.com/d/mangelhafte-lieferung/mangelhafte-lieferung.htm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100" dirty="0"/>
              <a:t>Wirtschaftslexikon24.de (2020). Mängelrüge. Gefunden am 08.06.2020 unter http://www.wirtschaftslexikon24.com/d/maengelruege/maengelruege.htm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100" dirty="0"/>
              <a:t>Wirtschaftslexikon24.de (2020). Rügepflicht. Gefunden am 08.06.2020 unter http://www.wirtschaftslexikon24.com/d/ruegepflicht/ruegepflicht.htm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100" dirty="0"/>
              <a:t>Wirtschaft und Schule (2018). Was tun bei mangelhafter Lieferung?. Gefunden am 29.05.2020 unter https://www.wirtschaftundschule.de/unterrichtsmaterialien/unternehmen-und-markt/unterrichtsentwuerfe/was-tun-bei-mangelhafter-lieferung/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2B6333-810C-4B58-AFA2-712A334D534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dirty="0"/>
              <a:t>QUELLENVERZEICHNIS SLE II</a:t>
            </a:r>
          </a:p>
        </p:txBody>
      </p:sp>
    </p:spTree>
    <p:extLst>
      <p:ext uri="{BB962C8B-B14F-4D97-AF65-F5344CB8AC3E}">
        <p14:creationId xmlns:p14="http://schemas.microsoft.com/office/powerpoint/2010/main" val="2524373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E0E6EB-59DD-43BD-B0B1-90025B8FF3B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dirty="0"/>
              <a:t>Konzept</a:t>
            </a:r>
          </a:p>
        </p:txBody>
      </p:sp>
      <p:sp>
        <p:nvSpPr>
          <p:cNvPr id="12" name="Gleichschenkliges Dreieck 11">
            <a:extLst>
              <a:ext uri="{FF2B5EF4-FFF2-40B4-BE49-F238E27FC236}">
                <a16:creationId xmlns:a16="http://schemas.microsoft.com/office/drawing/2014/main" id="{73291CE9-5A2B-4AFF-BF26-ABF3C3A89A22}"/>
              </a:ext>
            </a:extLst>
          </p:cNvPr>
          <p:cNvSpPr/>
          <p:nvPr/>
        </p:nvSpPr>
        <p:spPr>
          <a:xfrm rot="5400000">
            <a:off x="6384" y="1566970"/>
            <a:ext cx="204742" cy="217511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13" name="Gleichschenkliges Dreieck 12">
            <a:extLst>
              <a:ext uri="{FF2B5EF4-FFF2-40B4-BE49-F238E27FC236}">
                <a16:creationId xmlns:a16="http://schemas.microsoft.com/office/drawing/2014/main" id="{7F04B924-AE7D-46B6-880C-F9BCC0AFE7D8}"/>
              </a:ext>
            </a:extLst>
          </p:cNvPr>
          <p:cNvSpPr/>
          <p:nvPr/>
        </p:nvSpPr>
        <p:spPr>
          <a:xfrm rot="5400000">
            <a:off x="11622" y="1241256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15" name="Gleichschenkliges Dreieck 14">
            <a:extLst>
              <a:ext uri="{FF2B5EF4-FFF2-40B4-BE49-F238E27FC236}">
                <a16:creationId xmlns:a16="http://schemas.microsoft.com/office/drawing/2014/main" id="{29BF8988-C485-4ED2-BCB3-3D27FC760830}"/>
              </a:ext>
            </a:extLst>
          </p:cNvPr>
          <p:cNvSpPr/>
          <p:nvPr/>
        </p:nvSpPr>
        <p:spPr>
          <a:xfrm rot="5400000">
            <a:off x="14404" y="920356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16" name="Gleichschenkliges Dreieck 15">
            <a:extLst>
              <a:ext uri="{FF2B5EF4-FFF2-40B4-BE49-F238E27FC236}">
                <a16:creationId xmlns:a16="http://schemas.microsoft.com/office/drawing/2014/main" id="{8A42283B-A7F7-41DA-9DE5-8D1786A7CC10}"/>
              </a:ext>
            </a:extLst>
          </p:cNvPr>
          <p:cNvSpPr/>
          <p:nvPr/>
        </p:nvSpPr>
        <p:spPr>
          <a:xfrm rot="5400000">
            <a:off x="14404" y="593935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17" name="Gleichschenkliges Dreieck 16">
            <a:extLst>
              <a:ext uri="{FF2B5EF4-FFF2-40B4-BE49-F238E27FC236}">
                <a16:creationId xmlns:a16="http://schemas.microsoft.com/office/drawing/2014/main" id="{8E3A4969-7B3A-454D-AE5F-3F46956C13AA}"/>
              </a:ext>
            </a:extLst>
          </p:cNvPr>
          <p:cNvSpPr/>
          <p:nvPr/>
        </p:nvSpPr>
        <p:spPr>
          <a:xfrm rot="5400000">
            <a:off x="11622" y="1241257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18" name="Gleichschenkliges Dreieck 17">
            <a:extLst>
              <a:ext uri="{FF2B5EF4-FFF2-40B4-BE49-F238E27FC236}">
                <a16:creationId xmlns:a16="http://schemas.microsoft.com/office/drawing/2014/main" id="{49F04A3D-F71A-4E9B-9243-A40383E75D2E}"/>
              </a:ext>
            </a:extLst>
          </p:cNvPr>
          <p:cNvSpPr/>
          <p:nvPr/>
        </p:nvSpPr>
        <p:spPr>
          <a:xfrm rot="5400000">
            <a:off x="14404" y="920357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CB3E4C5-4871-4370-B06F-E8B4BDD2F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495" y="1247640"/>
            <a:ext cx="8327010" cy="463798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0923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E0E6EB-59DD-43BD-B0B1-90025B8FF3B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dirty="0"/>
              <a:t>Konzept</a:t>
            </a:r>
          </a:p>
        </p:txBody>
      </p:sp>
      <p:sp>
        <p:nvSpPr>
          <p:cNvPr id="12" name="Gleichschenkliges Dreieck 11">
            <a:extLst>
              <a:ext uri="{FF2B5EF4-FFF2-40B4-BE49-F238E27FC236}">
                <a16:creationId xmlns:a16="http://schemas.microsoft.com/office/drawing/2014/main" id="{73291CE9-5A2B-4AFF-BF26-ABF3C3A89A22}"/>
              </a:ext>
            </a:extLst>
          </p:cNvPr>
          <p:cNvSpPr/>
          <p:nvPr/>
        </p:nvSpPr>
        <p:spPr>
          <a:xfrm rot="5400000">
            <a:off x="6384" y="1566970"/>
            <a:ext cx="204742" cy="217511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13" name="Gleichschenkliges Dreieck 12">
            <a:extLst>
              <a:ext uri="{FF2B5EF4-FFF2-40B4-BE49-F238E27FC236}">
                <a16:creationId xmlns:a16="http://schemas.microsoft.com/office/drawing/2014/main" id="{7F04B924-AE7D-46B6-880C-F9BCC0AFE7D8}"/>
              </a:ext>
            </a:extLst>
          </p:cNvPr>
          <p:cNvSpPr/>
          <p:nvPr/>
        </p:nvSpPr>
        <p:spPr>
          <a:xfrm rot="5400000">
            <a:off x="11622" y="1241256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15" name="Gleichschenkliges Dreieck 14">
            <a:extLst>
              <a:ext uri="{FF2B5EF4-FFF2-40B4-BE49-F238E27FC236}">
                <a16:creationId xmlns:a16="http://schemas.microsoft.com/office/drawing/2014/main" id="{29BF8988-C485-4ED2-BCB3-3D27FC760830}"/>
              </a:ext>
            </a:extLst>
          </p:cNvPr>
          <p:cNvSpPr/>
          <p:nvPr/>
        </p:nvSpPr>
        <p:spPr>
          <a:xfrm rot="5400000">
            <a:off x="14404" y="920356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16" name="Gleichschenkliges Dreieck 15">
            <a:extLst>
              <a:ext uri="{FF2B5EF4-FFF2-40B4-BE49-F238E27FC236}">
                <a16:creationId xmlns:a16="http://schemas.microsoft.com/office/drawing/2014/main" id="{8A42283B-A7F7-41DA-9DE5-8D1786A7CC10}"/>
              </a:ext>
            </a:extLst>
          </p:cNvPr>
          <p:cNvSpPr/>
          <p:nvPr/>
        </p:nvSpPr>
        <p:spPr>
          <a:xfrm rot="5400000">
            <a:off x="14404" y="593935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17" name="Gleichschenkliges Dreieck 16">
            <a:extLst>
              <a:ext uri="{FF2B5EF4-FFF2-40B4-BE49-F238E27FC236}">
                <a16:creationId xmlns:a16="http://schemas.microsoft.com/office/drawing/2014/main" id="{8E3A4969-7B3A-454D-AE5F-3F46956C13AA}"/>
              </a:ext>
            </a:extLst>
          </p:cNvPr>
          <p:cNvSpPr/>
          <p:nvPr/>
        </p:nvSpPr>
        <p:spPr>
          <a:xfrm rot="5400000">
            <a:off x="11622" y="1241257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18" name="Gleichschenkliges Dreieck 17">
            <a:extLst>
              <a:ext uri="{FF2B5EF4-FFF2-40B4-BE49-F238E27FC236}">
                <a16:creationId xmlns:a16="http://schemas.microsoft.com/office/drawing/2014/main" id="{49F04A3D-F71A-4E9B-9243-A40383E75D2E}"/>
              </a:ext>
            </a:extLst>
          </p:cNvPr>
          <p:cNvSpPr/>
          <p:nvPr/>
        </p:nvSpPr>
        <p:spPr>
          <a:xfrm rot="5400000">
            <a:off x="14404" y="920357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pic>
        <p:nvPicPr>
          <p:cNvPr id="4" name="Grafik 3">
            <a:hlinkClick r:id="rId2" action="ppaction://hlinksldjump"/>
            <a:extLst>
              <a:ext uri="{FF2B5EF4-FFF2-40B4-BE49-F238E27FC236}">
                <a16:creationId xmlns:a16="http://schemas.microsoft.com/office/drawing/2014/main" id="{1F5CC672-7695-4F09-949D-06203AC0B7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"/>
          <a:stretch/>
        </p:blipFill>
        <p:spPr>
          <a:xfrm>
            <a:off x="1979628" y="1252501"/>
            <a:ext cx="8215470" cy="46331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AE96743D-C051-468F-AAE3-424018C696FA}"/>
              </a:ext>
            </a:extLst>
          </p:cNvPr>
          <p:cNvSpPr/>
          <p:nvPr/>
        </p:nvSpPr>
        <p:spPr>
          <a:xfrm>
            <a:off x="8019" y="0"/>
            <a:ext cx="12175962" cy="609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7223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2508D-5DDF-4154-9CD4-A637AE162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6406" y="1857121"/>
            <a:ext cx="7359589" cy="263211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3200" cap="none" dirty="0">
                <a:latin typeface="Arial" panose="020B0604020202020204" pitchFamily="34" charset="0"/>
                <a:cs typeface="Arial" panose="020B0604020202020204" pitchFamily="34" charset="0"/>
              </a:rPr>
              <a:t>Selbstlerneinheit </a:t>
            </a:r>
            <a:br>
              <a:rPr lang="de-DE" sz="32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cap="none" dirty="0">
                <a:latin typeface="Arial" panose="020B0604020202020204" pitchFamily="34" charset="0"/>
                <a:cs typeface="Arial" panose="020B0604020202020204" pitchFamily="34" charset="0"/>
              </a:rPr>
              <a:t>„Mangelhafte Lieferung“</a:t>
            </a:r>
            <a:br>
              <a:rPr lang="de-DE" sz="32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cap="none" dirty="0">
                <a:latin typeface="Arial" panose="020B0604020202020204" pitchFamily="34" charset="0"/>
                <a:cs typeface="Arial" panose="020B0604020202020204" pitchFamily="34" charset="0"/>
              </a:rPr>
              <a:t>Städt. Berufsschule für Büromanagement und Industriekaufleute</a:t>
            </a:r>
            <a:br>
              <a:rPr lang="de-DE" sz="18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cap="none" dirty="0">
                <a:latin typeface="Arial" panose="020B0604020202020204" pitchFamily="34" charset="0"/>
                <a:cs typeface="Arial" panose="020B0604020202020204" pitchFamily="34" charset="0"/>
              </a:rPr>
              <a:t>Klasse 10 J</a:t>
            </a:r>
            <a:br>
              <a:rPr lang="de-DE" sz="18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cap="none" dirty="0">
                <a:latin typeface="Arial" panose="020B0604020202020204" pitchFamily="34" charset="0"/>
                <a:cs typeface="Arial" panose="020B0604020202020204" pitchFamily="34" charset="0"/>
              </a:rPr>
              <a:t>Mentorin: Regina Thaler</a:t>
            </a:r>
            <a:endParaRPr lang="de-DE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D4E10BD-8D6A-48C4-8130-19EF378E5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0284" y="5945615"/>
            <a:ext cx="1551835" cy="822960"/>
          </a:xfrm>
        </p:spPr>
        <p:txBody>
          <a:bodyPr>
            <a:normAutofit/>
          </a:bodyPr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Theresa Henzel</a:t>
            </a:r>
          </a:p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13.07.2020</a:t>
            </a:r>
          </a:p>
          <a:p>
            <a:pPr algn="ctr"/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BEC8FE53-725E-4D18-9079-9920ACC65A00}"/>
              </a:ext>
            </a:extLst>
          </p:cNvPr>
          <p:cNvSpPr txBox="1">
            <a:spLocks/>
          </p:cNvSpPr>
          <p:nvPr/>
        </p:nvSpPr>
        <p:spPr>
          <a:xfrm>
            <a:off x="4009088" y="5312199"/>
            <a:ext cx="4173824" cy="633416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Seminar Theory meets Practice II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irtschaftspädagogik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SoSe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Jakob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Storfinger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/ Martina Wiegand</a:t>
            </a:r>
          </a:p>
          <a:p>
            <a:pPr algn="ctr"/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2958EAE0-DD21-4F72-B267-CEC97A581F42}"/>
              </a:ext>
            </a:extLst>
          </p:cNvPr>
          <p:cNvCxnSpPr>
            <a:cxnSpLocks/>
          </p:cNvCxnSpPr>
          <p:nvPr/>
        </p:nvCxnSpPr>
        <p:spPr>
          <a:xfrm>
            <a:off x="4911590" y="5934737"/>
            <a:ext cx="2088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C5B078DC-B340-48F0-A55A-786C5FEE28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0" y="0"/>
            <a:ext cx="2197809" cy="114799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8BD1063-BF01-4B31-8AF2-2781A627942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4423" y="2897182"/>
            <a:ext cx="1917577" cy="20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14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E0E6EB-59DD-43BD-B0B1-90025B8FF3B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dirty="0"/>
              <a:t>Motivation</a:t>
            </a:r>
          </a:p>
        </p:txBody>
      </p:sp>
      <p:sp>
        <p:nvSpPr>
          <p:cNvPr id="12" name="Gleichschenkliges Dreieck 11">
            <a:extLst>
              <a:ext uri="{FF2B5EF4-FFF2-40B4-BE49-F238E27FC236}">
                <a16:creationId xmlns:a16="http://schemas.microsoft.com/office/drawing/2014/main" id="{73291CE9-5A2B-4AFF-BF26-ABF3C3A89A22}"/>
              </a:ext>
            </a:extLst>
          </p:cNvPr>
          <p:cNvSpPr/>
          <p:nvPr/>
        </p:nvSpPr>
        <p:spPr>
          <a:xfrm rot="5400000">
            <a:off x="6384" y="1566970"/>
            <a:ext cx="204742" cy="217511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13" name="Gleichschenkliges Dreieck 12">
            <a:extLst>
              <a:ext uri="{FF2B5EF4-FFF2-40B4-BE49-F238E27FC236}">
                <a16:creationId xmlns:a16="http://schemas.microsoft.com/office/drawing/2014/main" id="{7F04B924-AE7D-46B6-880C-F9BCC0AFE7D8}"/>
              </a:ext>
            </a:extLst>
          </p:cNvPr>
          <p:cNvSpPr/>
          <p:nvPr/>
        </p:nvSpPr>
        <p:spPr>
          <a:xfrm rot="5400000">
            <a:off x="11622" y="1241256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15" name="Gleichschenkliges Dreieck 14">
            <a:extLst>
              <a:ext uri="{FF2B5EF4-FFF2-40B4-BE49-F238E27FC236}">
                <a16:creationId xmlns:a16="http://schemas.microsoft.com/office/drawing/2014/main" id="{29BF8988-C485-4ED2-BCB3-3D27FC760830}"/>
              </a:ext>
            </a:extLst>
          </p:cNvPr>
          <p:cNvSpPr/>
          <p:nvPr/>
        </p:nvSpPr>
        <p:spPr>
          <a:xfrm rot="5400000">
            <a:off x="14404" y="920356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16" name="Gleichschenkliges Dreieck 15">
            <a:extLst>
              <a:ext uri="{FF2B5EF4-FFF2-40B4-BE49-F238E27FC236}">
                <a16:creationId xmlns:a16="http://schemas.microsoft.com/office/drawing/2014/main" id="{8A42283B-A7F7-41DA-9DE5-8D1786A7CC10}"/>
              </a:ext>
            </a:extLst>
          </p:cNvPr>
          <p:cNvSpPr/>
          <p:nvPr/>
        </p:nvSpPr>
        <p:spPr>
          <a:xfrm rot="5400000">
            <a:off x="14404" y="593935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17" name="Gleichschenkliges Dreieck 16">
            <a:extLst>
              <a:ext uri="{FF2B5EF4-FFF2-40B4-BE49-F238E27FC236}">
                <a16:creationId xmlns:a16="http://schemas.microsoft.com/office/drawing/2014/main" id="{8E3A4969-7B3A-454D-AE5F-3F46956C13AA}"/>
              </a:ext>
            </a:extLst>
          </p:cNvPr>
          <p:cNvSpPr/>
          <p:nvPr/>
        </p:nvSpPr>
        <p:spPr>
          <a:xfrm rot="5400000">
            <a:off x="11622" y="1241257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18" name="Gleichschenkliges Dreieck 17">
            <a:extLst>
              <a:ext uri="{FF2B5EF4-FFF2-40B4-BE49-F238E27FC236}">
                <a16:creationId xmlns:a16="http://schemas.microsoft.com/office/drawing/2014/main" id="{49F04A3D-F71A-4E9B-9243-A40383E75D2E}"/>
              </a:ext>
            </a:extLst>
          </p:cNvPr>
          <p:cNvSpPr/>
          <p:nvPr/>
        </p:nvSpPr>
        <p:spPr>
          <a:xfrm rot="5400000">
            <a:off x="14404" y="920357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5BE2FF6-C69A-42F2-99B8-B40389196F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01" b="2049"/>
          <a:stretch/>
        </p:blipFill>
        <p:spPr>
          <a:xfrm>
            <a:off x="1024128" y="1131483"/>
            <a:ext cx="4852234" cy="268811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E044A6E-CE04-433F-B6A7-821810C724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83" b="17040"/>
          <a:stretch/>
        </p:blipFill>
        <p:spPr>
          <a:xfrm>
            <a:off x="1108971" y="3888611"/>
            <a:ext cx="4698310" cy="23690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DB47E83-F268-49A4-BD2F-88841117A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421" y="3249305"/>
            <a:ext cx="4852800" cy="273014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115A4F3-9849-4DCB-9702-DE75B709A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3421" y="414573"/>
            <a:ext cx="4852800" cy="272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61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hlinkClick r:id="rId2" action="ppaction://hlinksldjump"/>
            <a:extLst>
              <a:ext uri="{FF2B5EF4-FFF2-40B4-BE49-F238E27FC236}">
                <a16:creationId xmlns:a16="http://schemas.microsoft.com/office/drawing/2014/main" id="{AE96743D-C051-468F-AAE3-424018C696FA}"/>
              </a:ext>
            </a:extLst>
          </p:cNvPr>
          <p:cNvSpPr/>
          <p:nvPr/>
        </p:nvSpPr>
        <p:spPr>
          <a:xfrm>
            <a:off x="8019" y="0"/>
            <a:ext cx="12175962" cy="609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E0E6EB-59DD-43BD-B0B1-90025B8FF3B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dirty="0"/>
              <a:t>Motivation</a:t>
            </a:r>
          </a:p>
        </p:txBody>
      </p:sp>
      <p:sp>
        <p:nvSpPr>
          <p:cNvPr id="12" name="Gleichschenkliges Dreieck 11">
            <a:extLst>
              <a:ext uri="{FF2B5EF4-FFF2-40B4-BE49-F238E27FC236}">
                <a16:creationId xmlns:a16="http://schemas.microsoft.com/office/drawing/2014/main" id="{73291CE9-5A2B-4AFF-BF26-ABF3C3A89A22}"/>
              </a:ext>
            </a:extLst>
          </p:cNvPr>
          <p:cNvSpPr/>
          <p:nvPr/>
        </p:nvSpPr>
        <p:spPr>
          <a:xfrm rot="5400000">
            <a:off x="6384" y="1566970"/>
            <a:ext cx="204742" cy="217511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13" name="Gleichschenkliges Dreieck 12">
            <a:extLst>
              <a:ext uri="{FF2B5EF4-FFF2-40B4-BE49-F238E27FC236}">
                <a16:creationId xmlns:a16="http://schemas.microsoft.com/office/drawing/2014/main" id="{7F04B924-AE7D-46B6-880C-F9BCC0AFE7D8}"/>
              </a:ext>
            </a:extLst>
          </p:cNvPr>
          <p:cNvSpPr/>
          <p:nvPr/>
        </p:nvSpPr>
        <p:spPr>
          <a:xfrm rot="5400000">
            <a:off x="11622" y="1241256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15" name="Gleichschenkliges Dreieck 14">
            <a:extLst>
              <a:ext uri="{FF2B5EF4-FFF2-40B4-BE49-F238E27FC236}">
                <a16:creationId xmlns:a16="http://schemas.microsoft.com/office/drawing/2014/main" id="{29BF8988-C485-4ED2-BCB3-3D27FC760830}"/>
              </a:ext>
            </a:extLst>
          </p:cNvPr>
          <p:cNvSpPr/>
          <p:nvPr/>
        </p:nvSpPr>
        <p:spPr>
          <a:xfrm rot="5400000">
            <a:off x="14404" y="920356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16" name="Gleichschenkliges Dreieck 15">
            <a:extLst>
              <a:ext uri="{FF2B5EF4-FFF2-40B4-BE49-F238E27FC236}">
                <a16:creationId xmlns:a16="http://schemas.microsoft.com/office/drawing/2014/main" id="{8A42283B-A7F7-41DA-9DE5-8D1786A7CC10}"/>
              </a:ext>
            </a:extLst>
          </p:cNvPr>
          <p:cNvSpPr/>
          <p:nvPr/>
        </p:nvSpPr>
        <p:spPr>
          <a:xfrm rot="5400000">
            <a:off x="14404" y="593935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17" name="Gleichschenkliges Dreieck 16">
            <a:extLst>
              <a:ext uri="{FF2B5EF4-FFF2-40B4-BE49-F238E27FC236}">
                <a16:creationId xmlns:a16="http://schemas.microsoft.com/office/drawing/2014/main" id="{8E3A4969-7B3A-454D-AE5F-3F46956C13AA}"/>
              </a:ext>
            </a:extLst>
          </p:cNvPr>
          <p:cNvSpPr/>
          <p:nvPr/>
        </p:nvSpPr>
        <p:spPr>
          <a:xfrm rot="5400000">
            <a:off x="11622" y="1241257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18" name="Gleichschenkliges Dreieck 17">
            <a:extLst>
              <a:ext uri="{FF2B5EF4-FFF2-40B4-BE49-F238E27FC236}">
                <a16:creationId xmlns:a16="http://schemas.microsoft.com/office/drawing/2014/main" id="{49F04A3D-F71A-4E9B-9243-A40383E75D2E}"/>
              </a:ext>
            </a:extLst>
          </p:cNvPr>
          <p:cNvSpPr/>
          <p:nvPr/>
        </p:nvSpPr>
        <p:spPr>
          <a:xfrm rot="5400000">
            <a:off x="14404" y="920357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pic>
        <p:nvPicPr>
          <p:cNvPr id="6" name="Grafik 5">
            <a:hlinkClick r:id="rId2" action="ppaction://hlinksldjump"/>
            <a:extLst>
              <a:ext uri="{FF2B5EF4-FFF2-40B4-BE49-F238E27FC236}">
                <a16:creationId xmlns:a16="http://schemas.microsoft.com/office/drawing/2014/main" id="{03584A9C-F950-4E16-8EA8-705295654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818" y="1350011"/>
            <a:ext cx="7706363" cy="447793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94128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4276ADBA-7D8C-406F-AD4D-9F1E81F9610F}"/>
              </a:ext>
            </a:extLst>
          </p:cNvPr>
          <p:cNvSpPr/>
          <p:nvPr/>
        </p:nvSpPr>
        <p:spPr>
          <a:xfrm>
            <a:off x="0" y="282466"/>
            <a:ext cx="12192000" cy="53876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1E19D381-D29E-4151-9E8C-5E91098B7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78" y="89425"/>
            <a:ext cx="7523951" cy="1463040"/>
          </a:xfrm>
        </p:spPr>
        <p:txBody>
          <a:bodyPr>
            <a:normAutofit/>
          </a:bodyPr>
          <a:lstStyle/>
          <a:p>
            <a:pPr algn="l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cxnSp>
        <p:nvCxnSpPr>
          <p:cNvPr id="11" name="Straight Connector 6">
            <a:extLst>
              <a:ext uri="{FF2B5EF4-FFF2-40B4-BE49-F238E27FC236}">
                <a16:creationId xmlns:a16="http://schemas.microsoft.com/office/drawing/2014/main" id="{806375CB-3F76-4504-B369-E16F00E4A1D7}"/>
              </a:ext>
            </a:extLst>
          </p:cNvPr>
          <p:cNvCxnSpPr>
            <a:cxnSpLocks/>
          </p:cNvCxnSpPr>
          <p:nvPr/>
        </p:nvCxnSpPr>
        <p:spPr>
          <a:xfrm flipV="1">
            <a:off x="393688" y="291735"/>
            <a:ext cx="0" cy="133235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leichschenkliges Dreieck 13">
            <a:extLst>
              <a:ext uri="{FF2B5EF4-FFF2-40B4-BE49-F238E27FC236}">
                <a16:creationId xmlns:a16="http://schemas.microsoft.com/office/drawing/2014/main" id="{F428DBD0-4CA9-45E7-9278-5A367BF6AC07}"/>
              </a:ext>
            </a:extLst>
          </p:cNvPr>
          <p:cNvSpPr/>
          <p:nvPr/>
        </p:nvSpPr>
        <p:spPr>
          <a:xfrm rot="10800000">
            <a:off x="5920343" y="1641918"/>
            <a:ext cx="230568" cy="32307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47E0E0BD-B191-4FB9-B0AE-89656BD04E86}"/>
              </a:ext>
            </a:extLst>
          </p:cNvPr>
          <p:cNvSpPr/>
          <p:nvPr/>
        </p:nvSpPr>
        <p:spPr>
          <a:xfrm rot="10800000">
            <a:off x="5920345" y="3784990"/>
            <a:ext cx="230569" cy="32307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21" name="Gleichschenkliges Dreieck 20">
            <a:extLst>
              <a:ext uri="{FF2B5EF4-FFF2-40B4-BE49-F238E27FC236}">
                <a16:creationId xmlns:a16="http://schemas.microsoft.com/office/drawing/2014/main" id="{9B09F582-C303-45FC-A8D2-2F7491760CD5}"/>
              </a:ext>
            </a:extLst>
          </p:cNvPr>
          <p:cNvSpPr/>
          <p:nvPr/>
        </p:nvSpPr>
        <p:spPr>
          <a:xfrm rot="10800000">
            <a:off x="5920346" y="4640084"/>
            <a:ext cx="230569" cy="32307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6DA34447-6DF4-4730-BBF0-7E4DC7FC13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00859" y="6157223"/>
            <a:ext cx="1130504" cy="700779"/>
          </a:xfrm>
          <a:prstGeom prst="rect">
            <a:avLst/>
          </a:prstGeom>
        </p:spPr>
      </p:pic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E8A19ACF-FC3C-428A-80B0-A389C497E0D1}"/>
              </a:ext>
            </a:extLst>
          </p:cNvPr>
          <p:cNvSpPr txBox="1">
            <a:spLocks/>
          </p:cNvSpPr>
          <p:nvPr/>
        </p:nvSpPr>
        <p:spPr>
          <a:xfrm>
            <a:off x="4052110" y="6320904"/>
            <a:ext cx="4426094" cy="424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 cap="none" baseline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Theresa Henzel</a:t>
            </a:r>
          </a:p>
          <a:p>
            <a:r>
              <a:rPr lang="de-DE" dirty="0">
                <a:solidFill>
                  <a:schemeClr val="tx1"/>
                </a:solidFill>
              </a:rPr>
              <a:t>13.07.2020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275C42D-896F-491E-9B0A-B36B59C07A27}"/>
              </a:ext>
            </a:extLst>
          </p:cNvPr>
          <p:cNvSpPr/>
          <p:nvPr/>
        </p:nvSpPr>
        <p:spPr>
          <a:xfrm>
            <a:off x="4461944" y="1127807"/>
            <a:ext cx="3105025" cy="402009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„Mangelhafte Lieferung“</a:t>
            </a:r>
            <a:endParaRPr lang="de-DE" sz="16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76EB2870-2881-4038-B93C-13495A047EA3}"/>
              </a:ext>
            </a:extLst>
          </p:cNvPr>
          <p:cNvSpPr/>
          <p:nvPr/>
        </p:nvSpPr>
        <p:spPr>
          <a:xfrm>
            <a:off x="4995533" y="2094903"/>
            <a:ext cx="2037840" cy="40200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Bedingungsanalyse</a:t>
            </a:r>
            <a:endParaRPr lang="de-DE" sz="16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891F3FBB-EFAC-49FB-ADD9-D516DD642FC7}"/>
              </a:ext>
            </a:extLst>
          </p:cNvPr>
          <p:cNvSpPr/>
          <p:nvPr/>
        </p:nvSpPr>
        <p:spPr>
          <a:xfrm>
            <a:off x="6891892" y="2650527"/>
            <a:ext cx="2037840" cy="40200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Lernziele</a:t>
            </a:r>
            <a:endParaRPr lang="de-DE" sz="16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E62D21B5-CBE5-4CF8-B4E6-A8978C4B2C94}"/>
              </a:ext>
            </a:extLst>
          </p:cNvPr>
          <p:cNvSpPr/>
          <p:nvPr/>
        </p:nvSpPr>
        <p:spPr>
          <a:xfrm>
            <a:off x="6548046" y="3318554"/>
            <a:ext cx="2037840" cy="40200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Sachanalyse</a:t>
            </a:r>
            <a:endParaRPr lang="de-DE" sz="16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C5A278A3-94D8-4A25-A7FF-AEF1C42FCD10}"/>
              </a:ext>
            </a:extLst>
          </p:cNvPr>
          <p:cNvSpPr/>
          <p:nvPr/>
        </p:nvSpPr>
        <p:spPr>
          <a:xfrm>
            <a:off x="3606114" y="3318554"/>
            <a:ext cx="2037840" cy="40200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Didaktische Analyse</a:t>
            </a:r>
            <a:endParaRPr lang="de-DE" sz="16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C9FF3181-FBEF-446C-A54D-4460FA923510}"/>
              </a:ext>
            </a:extLst>
          </p:cNvPr>
          <p:cNvSpPr/>
          <p:nvPr/>
        </p:nvSpPr>
        <p:spPr>
          <a:xfrm>
            <a:off x="3036020" y="2650527"/>
            <a:ext cx="2037840" cy="40200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Methodische Analyse</a:t>
            </a:r>
            <a:endParaRPr lang="de-DE" sz="16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1C332672-5116-4D88-880A-2605806E6496}"/>
              </a:ext>
            </a:extLst>
          </p:cNvPr>
          <p:cNvSpPr/>
          <p:nvPr/>
        </p:nvSpPr>
        <p:spPr>
          <a:xfrm>
            <a:off x="4461941" y="4141984"/>
            <a:ext cx="3105024" cy="402009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Selbstlerneinheit (SLE)</a:t>
            </a:r>
            <a:endParaRPr lang="de-DE" sz="16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D1A64DBD-0B9D-4260-9B63-296B33098EDC}"/>
              </a:ext>
            </a:extLst>
          </p:cNvPr>
          <p:cNvSpPr/>
          <p:nvPr/>
        </p:nvSpPr>
        <p:spPr>
          <a:xfrm>
            <a:off x="4461941" y="5003457"/>
            <a:ext cx="3105024" cy="402009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Reflexion &amp; Anpassung SLE</a:t>
            </a:r>
            <a:endParaRPr lang="de-DE" sz="16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feil: nach links gekrümmt 1">
            <a:extLst>
              <a:ext uri="{FF2B5EF4-FFF2-40B4-BE49-F238E27FC236}">
                <a16:creationId xmlns:a16="http://schemas.microsoft.com/office/drawing/2014/main" id="{8DF43684-F5DD-4528-9BF7-259AE98C7E80}"/>
              </a:ext>
            </a:extLst>
          </p:cNvPr>
          <p:cNvSpPr/>
          <p:nvPr/>
        </p:nvSpPr>
        <p:spPr>
          <a:xfrm>
            <a:off x="6147655" y="2641935"/>
            <a:ext cx="603245" cy="826814"/>
          </a:xfrm>
          <a:prstGeom prst="curved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1" name="Pfeil: nach links gekrümmt 30">
            <a:extLst>
              <a:ext uri="{FF2B5EF4-FFF2-40B4-BE49-F238E27FC236}">
                <a16:creationId xmlns:a16="http://schemas.microsoft.com/office/drawing/2014/main" id="{60B827F2-5DA7-463B-8F7D-C818ED065FF1}"/>
              </a:ext>
            </a:extLst>
          </p:cNvPr>
          <p:cNvSpPr/>
          <p:nvPr/>
        </p:nvSpPr>
        <p:spPr>
          <a:xfrm rot="10800000">
            <a:off x="5483329" y="2548581"/>
            <a:ext cx="603245" cy="826814"/>
          </a:xfrm>
          <a:prstGeom prst="curved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2E6323E1-63A4-4825-BD23-B79B4DDC32D2}"/>
              </a:ext>
            </a:extLst>
          </p:cNvPr>
          <p:cNvSpPr/>
          <p:nvPr/>
        </p:nvSpPr>
        <p:spPr>
          <a:xfrm>
            <a:off x="5885645" y="3234578"/>
            <a:ext cx="468000" cy="14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4F4A1DBF-84D8-4E90-BB53-07A888FCF7ED}"/>
              </a:ext>
            </a:extLst>
          </p:cNvPr>
          <p:cNvSpPr/>
          <p:nvPr/>
        </p:nvSpPr>
        <p:spPr>
          <a:xfrm>
            <a:off x="6147653" y="3120856"/>
            <a:ext cx="180610" cy="113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73F10294-A893-4F97-9B38-2DFC59C0D925}"/>
              </a:ext>
            </a:extLst>
          </p:cNvPr>
          <p:cNvSpPr/>
          <p:nvPr/>
        </p:nvSpPr>
        <p:spPr>
          <a:xfrm>
            <a:off x="6186788" y="3378644"/>
            <a:ext cx="180610" cy="113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91931CEE-130C-4A27-A1E9-0E65B952A822}"/>
              </a:ext>
            </a:extLst>
          </p:cNvPr>
          <p:cNvSpPr/>
          <p:nvPr/>
        </p:nvSpPr>
        <p:spPr>
          <a:xfrm>
            <a:off x="2802147" y="1803456"/>
            <a:ext cx="6424617" cy="211410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BF4570CA-C0C4-4FAC-BE4E-B1873138D8D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4423" y="3661952"/>
            <a:ext cx="1917577" cy="20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3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ED2BD9-CC58-41C0-AF41-623B5DDE6F9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dirty="0"/>
              <a:t>RAHMENBEDINGUNGEN</a:t>
            </a:r>
          </a:p>
        </p:txBody>
      </p:sp>
      <p:sp>
        <p:nvSpPr>
          <p:cNvPr id="4" name="Gleichschenkliges Dreieck 3">
            <a:extLst>
              <a:ext uri="{FF2B5EF4-FFF2-40B4-BE49-F238E27FC236}">
                <a16:creationId xmlns:a16="http://schemas.microsoft.com/office/drawing/2014/main" id="{FA81D168-0774-4155-8DE0-BC324D1EB1D0}"/>
              </a:ext>
            </a:extLst>
          </p:cNvPr>
          <p:cNvSpPr/>
          <p:nvPr/>
        </p:nvSpPr>
        <p:spPr>
          <a:xfrm rot="5400000">
            <a:off x="6384" y="1566970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C8056C4C-0AAB-45F4-9BC4-59BA9F0A3266}"/>
              </a:ext>
            </a:extLst>
          </p:cNvPr>
          <p:cNvSpPr/>
          <p:nvPr/>
        </p:nvSpPr>
        <p:spPr>
          <a:xfrm rot="5400000">
            <a:off x="11622" y="1241256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6" name="Gleichschenkliges Dreieck 5">
            <a:extLst>
              <a:ext uri="{FF2B5EF4-FFF2-40B4-BE49-F238E27FC236}">
                <a16:creationId xmlns:a16="http://schemas.microsoft.com/office/drawing/2014/main" id="{193C5F6C-5365-46B3-B91D-B3117BAE7F99}"/>
              </a:ext>
            </a:extLst>
          </p:cNvPr>
          <p:cNvSpPr/>
          <p:nvPr/>
        </p:nvSpPr>
        <p:spPr>
          <a:xfrm rot="5400000">
            <a:off x="14404" y="920356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7" name="Gleichschenkliges Dreieck 6">
            <a:extLst>
              <a:ext uri="{FF2B5EF4-FFF2-40B4-BE49-F238E27FC236}">
                <a16:creationId xmlns:a16="http://schemas.microsoft.com/office/drawing/2014/main" id="{CAB2D21D-6487-4550-B5C1-DC2B21C6E360}"/>
              </a:ext>
            </a:extLst>
          </p:cNvPr>
          <p:cNvSpPr/>
          <p:nvPr/>
        </p:nvSpPr>
        <p:spPr>
          <a:xfrm rot="5400000">
            <a:off x="17016" y="602537"/>
            <a:ext cx="204742" cy="217511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B62D2F85-FE7F-4EE8-9510-77D50FA5130F}"/>
              </a:ext>
            </a:extLst>
          </p:cNvPr>
          <p:cNvSpPr/>
          <p:nvPr/>
        </p:nvSpPr>
        <p:spPr>
          <a:xfrm rot="5400000">
            <a:off x="11622" y="1241257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9" name="Gleichschenkliges Dreieck 8">
            <a:extLst>
              <a:ext uri="{FF2B5EF4-FFF2-40B4-BE49-F238E27FC236}">
                <a16:creationId xmlns:a16="http://schemas.microsoft.com/office/drawing/2014/main" id="{5629FB25-86D5-4905-B5FB-25E5284C5835}"/>
              </a:ext>
            </a:extLst>
          </p:cNvPr>
          <p:cNvSpPr/>
          <p:nvPr/>
        </p:nvSpPr>
        <p:spPr>
          <a:xfrm rot="5400000">
            <a:off x="14404" y="920357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0ED4FE2-0935-4B3E-AB05-BCCE5776349A}"/>
              </a:ext>
            </a:extLst>
          </p:cNvPr>
          <p:cNvSpPr txBox="1">
            <a:spLocks/>
          </p:cNvSpPr>
          <p:nvPr/>
        </p:nvSpPr>
        <p:spPr>
          <a:xfrm>
            <a:off x="1024128" y="1839009"/>
            <a:ext cx="4839344" cy="3698876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Handlungsorientierter Unterricht 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Tw Cen MT" panose="020B0602020104020603" pitchFamily="34" charset="0"/>
              <a:buNone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Tw Cen MT" panose="020B0602020104020603" pitchFamily="34" charset="0"/>
              <a:buNone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Tw Cen MT" panose="020B0602020104020603" pitchFamily="34" charset="0"/>
              <a:buNone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Tw Cen MT" panose="020B0602020104020603" pitchFamily="34" charset="0"/>
              <a:buNone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Einflussfaktoren auf Lehren mit neuen Medien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Tw Cen MT" panose="020B0602020104020603" pitchFamily="34" charset="0"/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8D84CDFD-C4C4-4716-95F2-4A22CD585B44}"/>
              </a:ext>
            </a:extLst>
          </p:cNvPr>
          <p:cNvSpPr txBox="1">
            <a:spLocks/>
          </p:cNvSpPr>
          <p:nvPr/>
        </p:nvSpPr>
        <p:spPr>
          <a:xfrm>
            <a:off x="6683872" y="1839009"/>
            <a:ext cx="4839344" cy="3698876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45720" tIns="45720" rIns="45720" bIns="45720" rtlCol="0" anchor="t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600" dirty="0"/>
              <a:t>Berufsschule - </a:t>
            </a:r>
            <a:r>
              <a:rPr lang="de-DE" sz="1600" b="1" dirty="0"/>
              <a:t>Lehrplanrichtlinie Industriekaufmann/-frau </a:t>
            </a:r>
            <a:r>
              <a:rPr lang="de-DE" sz="1600" b="1" baseline="30000" dirty="0"/>
              <a:t>3</a:t>
            </a:r>
            <a:endParaRPr lang="de-DE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1600" dirty="0"/>
              <a:t> Jahrgangsstufe 10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600" dirty="0">
                <a:sym typeface="Wingdings" panose="05000000000000000000" pitchFamily="2" charset="2"/>
              </a:rPr>
              <a:t> Betriebswirtschaftliche Geschäftsprozesse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600" dirty="0">
                <a:sym typeface="Wingdings" panose="05000000000000000000" pitchFamily="2" charset="2"/>
              </a:rPr>
              <a:t> Lernfeld 6: Beschaffungsprozesse planen, steuern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>
                <a:sym typeface="Wingdings" panose="05000000000000000000" pitchFamily="2" charset="2"/>
              </a:rPr>
              <a:t>   und kontrollieren  Störung des Kaufvertrags</a:t>
            </a:r>
            <a:endParaRPr lang="de-DE" sz="1600" b="1" dirty="0"/>
          </a:p>
          <a:p>
            <a:pPr marL="0" indent="0" algn="ctr">
              <a:buNone/>
            </a:pPr>
            <a:endParaRPr lang="de-DE" sz="600" b="1" dirty="0"/>
          </a:p>
          <a:p>
            <a:pPr marL="0" indent="0" algn="ctr">
              <a:buNone/>
            </a:pPr>
            <a:r>
              <a:rPr lang="de-DE" sz="1600" b="1" dirty="0"/>
              <a:t>Mangelhafte Lieferung / Schlechtleistung </a:t>
            </a:r>
            <a:r>
              <a:rPr lang="de-DE" sz="1600" b="1" baseline="30000" dirty="0"/>
              <a:t>4</a:t>
            </a:r>
            <a:endParaRPr lang="de-DE" sz="1600" b="1" dirty="0"/>
          </a:p>
          <a:p>
            <a:pPr marL="0" indent="0" algn="ctr">
              <a:buNone/>
            </a:pPr>
            <a:endParaRPr lang="de-DE" sz="1600" b="1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A45F73B-4E30-4CE9-97C2-4AC6F8844CAC}"/>
              </a:ext>
            </a:extLst>
          </p:cNvPr>
          <p:cNvSpPr/>
          <p:nvPr/>
        </p:nvSpPr>
        <p:spPr>
          <a:xfrm>
            <a:off x="1222022" y="2196262"/>
            <a:ext cx="1992989" cy="2899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Ganzheitlich</a:t>
            </a:r>
            <a:endParaRPr lang="de-DE" sz="15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77587F0-A1CA-4BC7-8797-B48859BAB4D2}"/>
              </a:ext>
            </a:extLst>
          </p:cNvPr>
          <p:cNvSpPr/>
          <p:nvPr/>
        </p:nvSpPr>
        <p:spPr>
          <a:xfrm>
            <a:off x="3644241" y="2196262"/>
            <a:ext cx="1992989" cy="2899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Schüleraktiv</a:t>
            </a:r>
            <a:endParaRPr lang="de-DE" sz="15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F72A68C-FE6F-4E83-8820-11818AA87093}"/>
              </a:ext>
            </a:extLst>
          </p:cNvPr>
          <p:cNvSpPr/>
          <p:nvPr/>
        </p:nvSpPr>
        <p:spPr>
          <a:xfrm>
            <a:off x="3644241" y="2971745"/>
            <a:ext cx="1992989" cy="2899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Prozessorientierung</a:t>
            </a:r>
            <a:endParaRPr lang="de-DE" sz="15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9967326-4657-4606-9FDC-91C5CBB9A90F}"/>
              </a:ext>
            </a:extLst>
          </p:cNvPr>
          <p:cNvSpPr/>
          <p:nvPr/>
        </p:nvSpPr>
        <p:spPr>
          <a:xfrm>
            <a:off x="1222022" y="2971745"/>
            <a:ext cx="1992989" cy="2899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Produktorientierung</a:t>
            </a:r>
            <a:endParaRPr lang="de-DE" sz="15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F817CE8-1C58-4298-BF85-E311B0F7B410}"/>
              </a:ext>
            </a:extLst>
          </p:cNvPr>
          <p:cNvSpPr/>
          <p:nvPr/>
        </p:nvSpPr>
        <p:spPr>
          <a:xfrm>
            <a:off x="9189227" y="4542484"/>
            <a:ext cx="2268000" cy="29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Mängelarten</a:t>
            </a:r>
            <a:endParaRPr lang="de-DE" sz="15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4682F7B-4C45-4EE6-89FF-73BF0648DF92}"/>
              </a:ext>
            </a:extLst>
          </p:cNvPr>
          <p:cNvSpPr/>
          <p:nvPr/>
        </p:nvSpPr>
        <p:spPr>
          <a:xfrm>
            <a:off x="6769555" y="5059951"/>
            <a:ext cx="2268000" cy="29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Rechte &amp; Ansprüche</a:t>
            </a:r>
            <a:endParaRPr lang="de-DE" sz="15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42CD607-79FB-4D77-A207-64D74A075DE8}"/>
              </a:ext>
            </a:extLst>
          </p:cNvPr>
          <p:cNvSpPr/>
          <p:nvPr/>
        </p:nvSpPr>
        <p:spPr>
          <a:xfrm>
            <a:off x="9189227" y="5056657"/>
            <a:ext cx="2268000" cy="29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Rügefristen &amp; -pflichten</a:t>
            </a:r>
            <a:endParaRPr lang="de-DE" sz="15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534FBDA-1C71-4FDE-8D7F-22A492DAA925}"/>
              </a:ext>
            </a:extLst>
          </p:cNvPr>
          <p:cNvSpPr/>
          <p:nvPr/>
        </p:nvSpPr>
        <p:spPr>
          <a:xfrm>
            <a:off x="6769555" y="4542484"/>
            <a:ext cx="2268000" cy="29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Kaufvertragsarten</a:t>
            </a:r>
            <a:endParaRPr lang="de-DE" sz="15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68975FC-E0F2-4B03-99AF-7C98001459B4}"/>
              </a:ext>
            </a:extLst>
          </p:cNvPr>
          <p:cNvSpPr/>
          <p:nvPr/>
        </p:nvSpPr>
        <p:spPr>
          <a:xfrm>
            <a:off x="2494440" y="2580578"/>
            <a:ext cx="1992989" cy="2899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Schülerorientierung</a:t>
            </a:r>
            <a:endParaRPr lang="de-DE" sz="15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BB027AD6-7E27-461B-B158-3A93C8985E4E}"/>
              </a:ext>
            </a:extLst>
          </p:cNvPr>
          <p:cNvSpPr txBox="1">
            <a:spLocks/>
          </p:cNvSpPr>
          <p:nvPr/>
        </p:nvSpPr>
        <p:spPr>
          <a:xfrm>
            <a:off x="4033797" y="6257681"/>
            <a:ext cx="4426094" cy="424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 cap="none" baseline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Theresa Henzel</a:t>
            </a:r>
          </a:p>
          <a:p>
            <a:r>
              <a:rPr lang="de-DE" dirty="0">
                <a:solidFill>
                  <a:schemeClr val="bg1"/>
                </a:solidFill>
              </a:rPr>
              <a:t>13.07.2020</a:t>
            </a:r>
          </a:p>
          <a:p>
            <a:r>
              <a:rPr lang="de-DE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945F212-0F0E-4F09-B6A2-8D7832E50B8C}"/>
              </a:ext>
            </a:extLst>
          </p:cNvPr>
          <p:cNvSpPr txBox="1"/>
          <p:nvPr/>
        </p:nvSpPr>
        <p:spPr>
          <a:xfrm>
            <a:off x="6769555" y="6143743"/>
            <a:ext cx="5422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Meyer, 2003, S. 214-217</a:t>
            </a:r>
          </a:p>
          <a:p>
            <a:pPr algn="r"/>
            <a:r>
              <a:rPr lang="de-DE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Blömeke, 2003, S. 58</a:t>
            </a:r>
          </a:p>
          <a:p>
            <a:pPr algn="r"/>
            <a:r>
              <a:rPr lang="de-DE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ISB, 2002</a:t>
            </a:r>
          </a:p>
          <a:p>
            <a:pPr algn="r"/>
            <a:r>
              <a:rPr lang="de-DE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May, 2008, S. 57-62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0ABED42-31BE-45D2-90FA-012461741E0A}"/>
              </a:ext>
            </a:extLst>
          </p:cNvPr>
          <p:cNvSpPr/>
          <p:nvPr/>
        </p:nvSpPr>
        <p:spPr>
          <a:xfrm>
            <a:off x="1222021" y="4407894"/>
            <a:ext cx="2198337" cy="2899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Kognitionspsychologie</a:t>
            </a:r>
            <a:endParaRPr lang="de-DE" sz="15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12553210-A177-4BF0-9ECF-4C91197C87CF}"/>
              </a:ext>
            </a:extLst>
          </p:cNvPr>
          <p:cNvSpPr/>
          <p:nvPr/>
        </p:nvSpPr>
        <p:spPr>
          <a:xfrm>
            <a:off x="2250080" y="4774798"/>
            <a:ext cx="2198337" cy="2899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Instruktionspsychologie</a:t>
            </a:r>
            <a:endParaRPr lang="de-DE" sz="15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D5C799CA-C71F-44B7-A67F-5A0AAA331FDD}"/>
              </a:ext>
            </a:extLst>
          </p:cNvPr>
          <p:cNvSpPr/>
          <p:nvPr/>
        </p:nvSpPr>
        <p:spPr>
          <a:xfrm>
            <a:off x="3443800" y="5141934"/>
            <a:ext cx="2198337" cy="2899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Mediendidaktik</a:t>
            </a:r>
            <a:endParaRPr lang="de-DE" sz="15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113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leichschenkliges Dreieck 3">
            <a:extLst>
              <a:ext uri="{FF2B5EF4-FFF2-40B4-BE49-F238E27FC236}">
                <a16:creationId xmlns:a16="http://schemas.microsoft.com/office/drawing/2014/main" id="{746F1006-6D30-42DF-B4D5-78FE2990EAF5}"/>
              </a:ext>
            </a:extLst>
          </p:cNvPr>
          <p:cNvSpPr/>
          <p:nvPr/>
        </p:nvSpPr>
        <p:spPr>
          <a:xfrm rot="5400000">
            <a:off x="6384" y="1566970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3D75A14C-C948-4B94-84EC-28B43B1222F6}"/>
              </a:ext>
            </a:extLst>
          </p:cNvPr>
          <p:cNvSpPr/>
          <p:nvPr/>
        </p:nvSpPr>
        <p:spPr>
          <a:xfrm rot="5400000">
            <a:off x="11622" y="1241256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6" name="Gleichschenkliges Dreieck 5">
            <a:extLst>
              <a:ext uri="{FF2B5EF4-FFF2-40B4-BE49-F238E27FC236}">
                <a16:creationId xmlns:a16="http://schemas.microsoft.com/office/drawing/2014/main" id="{FD44C046-A1D5-4C4D-A0D9-AFA02EF06E35}"/>
              </a:ext>
            </a:extLst>
          </p:cNvPr>
          <p:cNvSpPr/>
          <p:nvPr/>
        </p:nvSpPr>
        <p:spPr>
          <a:xfrm rot="5400000">
            <a:off x="14404" y="920356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7" name="Gleichschenkliges Dreieck 6">
            <a:extLst>
              <a:ext uri="{FF2B5EF4-FFF2-40B4-BE49-F238E27FC236}">
                <a16:creationId xmlns:a16="http://schemas.microsoft.com/office/drawing/2014/main" id="{F7EF7EA1-22A1-445D-8C35-542A082AC141}"/>
              </a:ext>
            </a:extLst>
          </p:cNvPr>
          <p:cNvSpPr/>
          <p:nvPr/>
        </p:nvSpPr>
        <p:spPr>
          <a:xfrm rot="5400000">
            <a:off x="14404" y="593935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12" name="Gleichschenkliges Dreieck 11">
            <a:extLst>
              <a:ext uri="{FF2B5EF4-FFF2-40B4-BE49-F238E27FC236}">
                <a16:creationId xmlns:a16="http://schemas.microsoft.com/office/drawing/2014/main" id="{0FE80BFD-E97D-468A-AF8A-3B6667228E2F}"/>
              </a:ext>
            </a:extLst>
          </p:cNvPr>
          <p:cNvSpPr/>
          <p:nvPr/>
        </p:nvSpPr>
        <p:spPr>
          <a:xfrm rot="5400000">
            <a:off x="11622" y="1241257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13" name="Gleichschenkliges Dreieck 12">
            <a:extLst>
              <a:ext uri="{FF2B5EF4-FFF2-40B4-BE49-F238E27FC236}">
                <a16:creationId xmlns:a16="http://schemas.microsoft.com/office/drawing/2014/main" id="{86ED44F9-7C65-46E1-BED2-4D217A7D1061}"/>
              </a:ext>
            </a:extLst>
          </p:cNvPr>
          <p:cNvSpPr/>
          <p:nvPr/>
        </p:nvSpPr>
        <p:spPr>
          <a:xfrm rot="5400000">
            <a:off x="14404" y="920357"/>
            <a:ext cx="204742" cy="217511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7225D9B5-446E-47C6-81AD-D38672FA717A}"/>
              </a:ext>
            </a:extLst>
          </p:cNvPr>
          <p:cNvSpPr txBox="1">
            <a:spLocks/>
          </p:cNvSpPr>
          <p:nvPr/>
        </p:nvSpPr>
        <p:spPr>
          <a:xfrm>
            <a:off x="4033797" y="6257681"/>
            <a:ext cx="4426094" cy="424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 cap="none" baseline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Theresa Henzel</a:t>
            </a:r>
          </a:p>
          <a:p>
            <a:r>
              <a:rPr lang="de-DE" dirty="0">
                <a:solidFill>
                  <a:schemeClr val="bg1"/>
                </a:solidFill>
              </a:rPr>
              <a:t>13.07.2020</a:t>
            </a:r>
          </a:p>
          <a:p>
            <a:r>
              <a:rPr lang="de-DE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DA65848-72CB-4E09-9A56-8B71C708D077}"/>
              </a:ext>
            </a:extLst>
          </p:cNvPr>
          <p:cNvSpPr/>
          <p:nvPr/>
        </p:nvSpPr>
        <p:spPr>
          <a:xfrm>
            <a:off x="3663888" y="1597611"/>
            <a:ext cx="7859328" cy="50456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Klassenzusammensetzung: Klasse IK 10 J – Gruppe 1: 8 Schülerinnen &amp; 3 Schüler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Abiturklasse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126C492-4418-4EE9-A391-CD7F23941925}"/>
              </a:ext>
            </a:extLst>
          </p:cNvPr>
          <p:cNvSpPr/>
          <p:nvPr/>
        </p:nvSpPr>
        <p:spPr>
          <a:xfrm>
            <a:off x="1741836" y="1665362"/>
            <a:ext cx="1951200" cy="31215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Bedingungsanalyse</a:t>
            </a:r>
            <a:endParaRPr lang="de-DE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911DEBB-C1B3-4095-925C-1DB02ACBAAA4}"/>
              </a:ext>
            </a:extLst>
          </p:cNvPr>
          <p:cNvSpPr/>
          <p:nvPr/>
        </p:nvSpPr>
        <p:spPr>
          <a:xfrm>
            <a:off x="2996884" y="2236721"/>
            <a:ext cx="8526332" cy="8743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erarbeiten sich die Bestandteile und Bearbeitungsschritte einer mangelhaften Lieferung, indem Sie die Informationen zu den Kaufvertragsarten, Mängelarten, Rechte und Rügefristen/-pflichten entnehmen, die Formen situations- und problembezogen nennen, erklären, zuordnen und begründen. Im Anschluss fassen Sie diese in Form einer E-Mail zusammen und reflektieren sich am Ende dazu.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A7C93B4-2843-469B-9A19-DF695EEEC63D}"/>
              </a:ext>
            </a:extLst>
          </p:cNvPr>
          <p:cNvSpPr/>
          <p:nvPr/>
        </p:nvSpPr>
        <p:spPr>
          <a:xfrm>
            <a:off x="1082343" y="2434728"/>
            <a:ext cx="1951200" cy="31215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Lernziele</a:t>
            </a:r>
            <a:endParaRPr lang="de-DE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DADA6F5-0322-44D2-9E28-D21702C1BCEE}"/>
              </a:ext>
            </a:extLst>
          </p:cNvPr>
          <p:cNvSpPr/>
          <p:nvPr/>
        </p:nvSpPr>
        <p:spPr>
          <a:xfrm>
            <a:off x="5160509" y="1799394"/>
            <a:ext cx="3299382" cy="3347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Altersverteilung: 18-21 Jahre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10B0697-0292-4A9B-929A-766E019181E9}"/>
              </a:ext>
            </a:extLst>
          </p:cNvPr>
          <p:cNvSpPr/>
          <p:nvPr/>
        </p:nvSpPr>
        <p:spPr>
          <a:xfrm>
            <a:off x="2461381" y="3234233"/>
            <a:ext cx="9061835" cy="38653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Innerfachlicher Bezug: Kaufvertrag – Störungen des Kaufvertrags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39719E13-D756-4A2F-839E-E0E9FB59BD21}"/>
              </a:ext>
            </a:extLst>
          </p:cNvPr>
          <p:cNvSpPr/>
          <p:nvPr/>
        </p:nvSpPr>
        <p:spPr>
          <a:xfrm>
            <a:off x="538462" y="3271424"/>
            <a:ext cx="1951200" cy="31215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Sachanalyse</a:t>
            </a:r>
            <a:endParaRPr lang="de-DE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08E32F7C-4793-4C7C-8B40-7CE39650807F}"/>
              </a:ext>
            </a:extLst>
          </p:cNvPr>
          <p:cNvSpPr/>
          <p:nvPr/>
        </p:nvSpPr>
        <p:spPr>
          <a:xfrm>
            <a:off x="2996884" y="3736962"/>
            <a:ext cx="8526332" cy="12445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Aktueller Stand im Lehrplan: </a:t>
            </a:r>
            <a:r>
              <a:rPr lang="de-D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Lernfeld 6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Beschaffungsprozesse planen, steuern und kontrollieren 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Bezug der </a:t>
            </a:r>
            <a:r>
              <a:rPr lang="de-DE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Relevanz in beruflichen &amp; privaten Alltag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Schwierigkeitsanalyse: Thematische Fülle – Formen, Fristen, Regeln &amp; Gesetze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Didaktische Reduktion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E2EF7A6C-EE37-41EC-B0F8-52D87A9F6B86}"/>
              </a:ext>
            </a:extLst>
          </p:cNvPr>
          <p:cNvSpPr/>
          <p:nvPr/>
        </p:nvSpPr>
        <p:spPr>
          <a:xfrm>
            <a:off x="3663888" y="5113906"/>
            <a:ext cx="7859327" cy="86981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Handlungsorientierter Unterricht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Sozialform: Einzelarbeit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Unterrichtsverfahren: Induktiv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Medien: PowerPoint, </a:t>
            </a:r>
            <a:r>
              <a:rPr lang="de-DE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MySimpleShow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Testmoz, Feedbackschule, Interaktive Aufgaben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12C46505-E473-49D2-8AFC-4735EDEDD8A0}"/>
              </a:ext>
            </a:extLst>
          </p:cNvPr>
          <p:cNvSpPr/>
          <p:nvPr/>
        </p:nvSpPr>
        <p:spPr>
          <a:xfrm>
            <a:off x="8080928" y="3260120"/>
            <a:ext cx="3299382" cy="3347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Relevanz für Praxis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6CCE5CD2-B7C6-4CDB-917F-41DDC9B8F940}"/>
              </a:ext>
            </a:extLst>
          </p:cNvPr>
          <p:cNvSpPr/>
          <p:nvPr/>
        </p:nvSpPr>
        <p:spPr>
          <a:xfrm>
            <a:off x="9270841" y="3999566"/>
            <a:ext cx="1656000" cy="25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Lieferungsverzug</a:t>
            </a:r>
            <a:endParaRPr lang="de-DE" sz="14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23DEC1D4-6156-4DB9-9A72-6CE9309992EB}"/>
              </a:ext>
            </a:extLst>
          </p:cNvPr>
          <p:cNvSpPr/>
          <p:nvPr/>
        </p:nvSpPr>
        <p:spPr>
          <a:xfrm>
            <a:off x="3281939" y="4004736"/>
            <a:ext cx="3024000" cy="25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Kaufvertrag mit Eigentumsvorbehalt</a:t>
            </a:r>
            <a:endParaRPr lang="de-DE" sz="14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6509C527-8F95-4903-844C-96A75B40AC35}"/>
              </a:ext>
            </a:extLst>
          </p:cNvPr>
          <p:cNvSpPr/>
          <p:nvPr/>
        </p:nvSpPr>
        <p:spPr>
          <a:xfrm>
            <a:off x="6579461" y="4009070"/>
            <a:ext cx="2412000" cy="25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SLE: Mangelhafte Lieferung</a:t>
            </a:r>
            <a:endParaRPr lang="de-DE" sz="14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60D6E48F-7ACA-45A0-978F-AE55B42D266C}"/>
              </a:ext>
            </a:extLst>
          </p:cNvPr>
          <p:cNvCxnSpPr/>
          <p:nvPr/>
        </p:nvCxnSpPr>
        <p:spPr>
          <a:xfrm>
            <a:off x="6246844" y="4127248"/>
            <a:ext cx="407079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>
            <a:extLst>
              <a:ext uri="{FF2B5EF4-FFF2-40B4-BE49-F238E27FC236}">
                <a16:creationId xmlns:a16="http://schemas.microsoft.com/office/drawing/2014/main" id="{BC1BFFC0-2CC0-4D97-82BA-065503ED2B11}"/>
              </a:ext>
            </a:extLst>
          </p:cNvPr>
          <p:cNvSpPr/>
          <p:nvPr/>
        </p:nvSpPr>
        <p:spPr>
          <a:xfrm>
            <a:off x="7920539" y="5102188"/>
            <a:ext cx="3515352" cy="723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Aktionsformen: Erarbeitend 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Verlaufsform: Methodischer Grundrhythmus 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3F3AF915-AC21-4E8B-96A5-AB08C011557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dirty="0"/>
              <a:t>VORÜBERLEGUNGEN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538187DC-37FB-44E1-A353-6CF5309EF4D0}"/>
              </a:ext>
            </a:extLst>
          </p:cNvPr>
          <p:cNvSpPr/>
          <p:nvPr/>
        </p:nvSpPr>
        <p:spPr>
          <a:xfrm>
            <a:off x="1083393" y="4201554"/>
            <a:ext cx="1950150" cy="31215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Didaktische Analyse</a:t>
            </a:r>
            <a:endParaRPr lang="de-DE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F435B8E8-CFC6-47B2-B049-B265A7336A16}"/>
              </a:ext>
            </a:extLst>
          </p:cNvPr>
          <p:cNvSpPr/>
          <p:nvPr/>
        </p:nvSpPr>
        <p:spPr>
          <a:xfrm>
            <a:off x="1742886" y="5392736"/>
            <a:ext cx="1950150" cy="31215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Methodische Analyse</a:t>
            </a:r>
            <a:endParaRPr lang="de-DE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0AB58D17-5C5B-431F-ACAE-BEB03221B295}"/>
              </a:ext>
            </a:extLst>
          </p:cNvPr>
          <p:cNvCxnSpPr/>
          <p:nvPr/>
        </p:nvCxnSpPr>
        <p:spPr>
          <a:xfrm>
            <a:off x="8924061" y="4125556"/>
            <a:ext cx="407079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FA13F6DE-7270-40F8-8779-99ABF73CDC3B}"/>
              </a:ext>
            </a:extLst>
          </p:cNvPr>
          <p:cNvSpPr txBox="1"/>
          <p:nvPr/>
        </p:nvSpPr>
        <p:spPr>
          <a:xfrm>
            <a:off x="6769811" y="6306794"/>
            <a:ext cx="54221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ISB, 2002</a:t>
            </a:r>
            <a:endParaRPr lang="de-DE" sz="1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de-DE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Speth, 2007</a:t>
            </a:r>
            <a:endParaRPr lang="de-DE" sz="1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de-DE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Meyer, 2020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4775F5EA-86A5-47DF-82CB-085F452B7EB6}"/>
              </a:ext>
            </a:extLst>
          </p:cNvPr>
          <p:cNvSpPr/>
          <p:nvPr/>
        </p:nvSpPr>
        <p:spPr>
          <a:xfrm>
            <a:off x="7920539" y="1800707"/>
            <a:ext cx="3299382" cy="3347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 Industriekaufmann/-frau</a:t>
            </a:r>
          </a:p>
        </p:txBody>
      </p:sp>
    </p:spTree>
    <p:extLst>
      <p:ext uri="{BB962C8B-B14F-4D97-AF65-F5344CB8AC3E}">
        <p14:creationId xmlns:p14="http://schemas.microsoft.com/office/powerpoint/2010/main" val="160467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E0E6EB-59DD-43BD-B0B1-90025B8FF3B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dirty="0"/>
              <a:t>KONZEPT</a:t>
            </a:r>
          </a:p>
        </p:txBody>
      </p:sp>
      <p:sp>
        <p:nvSpPr>
          <p:cNvPr id="4" name="Gleichschenkliges Dreieck 3">
            <a:extLst>
              <a:ext uri="{FF2B5EF4-FFF2-40B4-BE49-F238E27FC236}">
                <a16:creationId xmlns:a16="http://schemas.microsoft.com/office/drawing/2014/main" id="{4D68A70D-B5CE-474A-BEF5-0A9DD51F21FD}"/>
              </a:ext>
            </a:extLst>
          </p:cNvPr>
          <p:cNvSpPr/>
          <p:nvPr/>
        </p:nvSpPr>
        <p:spPr>
          <a:xfrm rot="5400000">
            <a:off x="6384" y="1566970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84A8677A-6B95-4247-A3C5-30AE09BB575A}"/>
              </a:ext>
            </a:extLst>
          </p:cNvPr>
          <p:cNvSpPr/>
          <p:nvPr/>
        </p:nvSpPr>
        <p:spPr>
          <a:xfrm rot="5400000">
            <a:off x="11622" y="1241256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6" name="Gleichschenkliges Dreieck 5">
            <a:extLst>
              <a:ext uri="{FF2B5EF4-FFF2-40B4-BE49-F238E27FC236}">
                <a16:creationId xmlns:a16="http://schemas.microsoft.com/office/drawing/2014/main" id="{7FDCAA4C-95C8-495B-91F2-DC62735EB8F9}"/>
              </a:ext>
            </a:extLst>
          </p:cNvPr>
          <p:cNvSpPr/>
          <p:nvPr/>
        </p:nvSpPr>
        <p:spPr>
          <a:xfrm rot="5400000">
            <a:off x="14404" y="920356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7" name="Gleichschenkliges Dreieck 6">
            <a:extLst>
              <a:ext uri="{FF2B5EF4-FFF2-40B4-BE49-F238E27FC236}">
                <a16:creationId xmlns:a16="http://schemas.microsoft.com/office/drawing/2014/main" id="{8DF608C2-9A14-4A03-A969-9FA539727FB7}"/>
              </a:ext>
            </a:extLst>
          </p:cNvPr>
          <p:cNvSpPr/>
          <p:nvPr/>
        </p:nvSpPr>
        <p:spPr>
          <a:xfrm rot="5400000">
            <a:off x="17016" y="602537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3FAB4881-8DA4-492C-AA70-ECF353626357}"/>
              </a:ext>
            </a:extLst>
          </p:cNvPr>
          <p:cNvSpPr/>
          <p:nvPr/>
        </p:nvSpPr>
        <p:spPr>
          <a:xfrm rot="5400000">
            <a:off x="11622" y="1241257"/>
            <a:ext cx="204742" cy="217511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9" name="Gleichschenkliges Dreieck 8">
            <a:extLst>
              <a:ext uri="{FF2B5EF4-FFF2-40B4-BE49-F238E27FC236}">
                <a16:creationId xmlns:a16="http://schemas.microsoft.com/office/drawing/2014/main" id="{DEEE4019-A999-4D51-A52B-25D3747E3AF1}"/>
              </a:ext>
            </a:extLst>
          </p:cNvPr>
          <p:cNvSpPr/>
          <p:nvPr/>
        </p:nvSpPr>
        <p:spPr>
          <a:xfrm rot="5400000">
            <a:off x="14404" y="920358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B28A7762-8135-48B8-9A59-BAAC83F183EB}"/>
              </a:ext>
            </a:extLst>
          </p:cNvPr>
          <p:cNvSpPr txBox="1">
            <a:spLocks/>
          </p:cNvSpPr>
          <p:nvPr/>
        </p:nvSpPr>
        <p:spPr>
          <a:xfrm>
            <a:off x="1024128" y="1779669"/>
            <a:ext cx="1219451" cy="9946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dirty="0"/>
              <a:t>Einstieg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92304CDF-BF0B-4006-81FF-C04BD63FA8E9}"/>
              </a:ext>
            </a:extLst>
          </p:cNvPr>
          <p:cNvSpPr txBox="1">
            <a:spLocks/>
          </p:cNvSpPr>
          <p:nvPr/>
        </p:nvSpPr>
        <p:spPr>
          <a:xfrm>
            <a:off x="1024127" y="1452383"/>
            <a:ext cx="10143743" cy="324143"/>
          </a:xfrm>
          <a:prstGeom prst="rect">
            <a:avLst/>
          </a:prstGeom>
          <a:ln w="28575">
            <a:noFill/>
          </a:ln>
        </p:spPr>
        <p:txBody>
          <a:bodyPr vert="horz" lIns="45720" tIns="45720" rIns="45720" bIns="45720" rtlCol="0" anchor="t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 dirty="0"/>
              <a:t>Phase	      AVIVA          Inhalt der SLE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F97A7650-EAF3-44CB-A894-37A5B7E4D3D5}"/>
              </a:ext>
            </a:extLst>
          </p:cNvPr>
          <p:cNvSpPr txBox="1">
            <a:spLocks/>
          </p:cNvSpPr>
          <p:nvPr/>
        </p:nvSpPr>
        <p:spPr>
          <a:xfrm>
            <a:off x="1024126" y="2782948"/>
            <a:ext cx="1219451" cy="22010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dirty="0"/>
              <a:t>Erarbeitung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DC56D5D0-2088-45F4-924F-850D7C5AB3AF}"/>
              </a:ext>
            </a:extLst>
          </p:cNvPr>
          <p:cNvSpPr txBox="1">
            <a:spLocks/>
          </p:cNvSpPr>
          <p:nvPr/>
        </p:nvSpPr>
        <p:spPr>
          <a:xfrm>
            <a:off x="1024126" y="4991462"/>
            <a:ext cx="1219451" cy="9002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dirty="0"/>
              <a:t>Ergebnis-sicherung</a:t>
            </a: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7B9D4A2C-2924-43CD-947F-CF4FC83A3196}"/>
              </a:ext>
            </a:extLst>
          </p:cNvPr>
          <p:cNvSpPr txBox="1">
            <a:spLocks/>
          </p:cNvSpPr>
          <p:nvPr/>
        </p:nvSpPr>
        <p:spPr>
          <a:xfrm>
            <a:off x="2243578" y="1779604"/>
            <a:ext cx="1219451" cy="491100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dirty="0"/>
              <a:t>Ankommen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97DEA0E0-19CF-4934-B92E-0910AB92C700}"/>
              </a:ext>
            </a:extLst>
          </p:cNvPr>
          <p:cNvSpPr txBox="1">
            <a:spLocks/>
          </p:cNvSpPr>
          <p:nvPr/>
        </p:nvSpPr>
        <p:spPr>
          <a:xfrm>
            <a:off x="2243578" y="2267978"/>
            <a:ext cx="1219451" cy="506324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txBody>
          <a:bodyPr vert="horz" lIns="45720" tIns="45720" rIns="45720" bIns="45720" rtlCol="0" anchor="ctr">
            <a:normAutofit lnSpcReduction="10000"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dirty="0"/>
              <a:t>Vorwissen-Aktivierung</a:t>
            </a: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4D34F25F-A4F8-406C-8753-2829ED61ADDF}"/>
              </a:ext>
            </a:extLst>
          </p:cNvPr>
          <p:cNvSpPr txBox="1">
            <a:spLocks/>
          </p:cNvSpPr>
          <p:nvPr/>
        </p:nvSpPr>
        <p:spPr>
          <a:xfrm>
            <a:off x="2243574" y="2771609"/>
            <a:ext cx="1219451" cy="2228498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dirty="0"/>
              <a:t>Informieren/ Erarbeiten</a:t>
            </a: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1827AF3F-8F7A-4C01-8DF7-1FBADAF84054}"/>
              </a:ext>
            </a:extLst>
          </p:cNvPr>
          <p:cNvSpPr txBox="1">
            <a:spLocks/>
          </p:cNvSpPr>
          <p:nvPr/>
        </p:nvSpPr>
        <p:spPr>
          <a:xfrm>
            <a:off x="2243574" y="5007528"/>
            <a:ext cx="1219451" cy="492522"/>
          </a:xfrm>
          <a:prstGeom prst="rect">
            <a:avLst/>
          </a:prstGeom>
          <a:noFill/>
          <a:ln w="28575">
            <a:noFill/>
          </a:ln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dirty="0"/>
              <a:t>Verarbeiten</a:t>
            </a:r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EBD5D07A-9BEC-47D8-985D-BA4439FD1BC9}"/>
              </a:ext>
            </a:extLst>
          </p:cNvPr>
          <p:cNvSpPr txBox="1">
            <a:spLocks/>
          </p:cNvSpPr>
          <p:nvPr/>
        </p:nvSpPr>
        <p:spPr>
          <a:xfrm>
            <a:off x="2243578" y="5502339"/>
            <a:ext cx="1219451" cy="379734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dirty="0"/>
              <a:t>Auswerten</a:t>
            </a: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61EA9A60-6A2A-43B1-9EF2-9EA641275513}"/>
              </a:ext>
            </a:extLst>
          </p:cNvPr>
          <p:cNvSpPr txBox="1">
            <a:spLocks/>
          </p:cNvSpPr>
          <p:nvPr/>
        </p:nvSpPr>
        <p:spPr>
          <a:xfrm>
            <a:off x="3463022" y="1777915"/>
            <a:ext cx="7704839" cy="492789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txBody>
          <a:bodyPr vert="horz" lIns="45720" tIns="45720" rIns="45720" bIns="45720" rtlCol="0" anchor="t">
            <a:normAutofit lnSpcReduction="10000"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400" dirty="0"/>
              <a:t> Problemstellung </a:t>
            </a:r>
            <a:r>
              <a:rPr lang="de-DE" sz="1400" dirty="0" err="1"/>
              <a:t>i.F</a:t>
            </a:r>
            <a:r>
              <a:rPr lang="de-DE" sz="1400" dirty="0"/>
              <a:t>. eines Videos: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/>
              <a:t>   Modellunternehmen Radl GmbH - Lieferung von Fahrradsätteln &amp; -lenkern</a:t>
            </a:r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81713EB7-C250-4663-8655-ACF56B7448A5}"/>
              </a:ext>
            </a:extLst>
          </p:cNvPr>
          <p:cNvSpPr txBox="1">
            <a:spLocks/>
          </p:cNvSpPr>
          <p:nvPr/>
        </p:nvSpPr>
        <p:spPr>
          <a:xfrm>
            <a:off x="3463022" y="2272993"/>
            <a:ext cx="7704839" cy="509955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400" dirty="0"/>
              <a:t> Zustandekommen eines Kaufvertrags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400" dirty="0"/>
              <a:t> Warenannahme der Lieferung</a:t>
            </a:r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D4C96216-42E6-4F8D-AC7C-F7BE82EBD771}"/>
              </a:ext>
            </a:extLst>
          </p:cNvPr>
          <p:cNvSpPr txBox="1">
            <a:spLocks/>
          </p:cNvSpPr>
          <p:nvPr/>
        </p:nvSpPr>
        <p:spPr>
          <a:xfrm>
            <a:off x="3463022" y="2785236"/>
            <a:ext cx="7704839" cy="2208835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txBody>
          <a:bodyPr vert="horz" lIns="45720" tIns="45720" rIns="45720" bIns="45720" rtlCol="0" anchor="t">
            <a:normAutofit fontScale="92500" lnSpcReduction="10000"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de-DE" sz="4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500" dirty="0"/>
              <a:t>I. Mängelarten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500" dirty="0"/>
              <a:t> Übersicht – Zuordnung – Video </a:t>
            </a:r>
          </a:p>
          <a:p>
            <a:pPr marL="0" indent="0">
              <a:spcBef>
                <a:spcPts val="0"/>
              </a:spcBef>
              <a:buNone/>
            </a:pPr>
            <a:endParaRPr lang="de-DE" sz="4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500" dirty="0"/>
              <a:t>II. Rechte &amp; Ansprüche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500" dirty="0"/>
              <a:t> Informationstext – Zuordnung Schaubild – Hilfs- &amp; Lösungsfeld </a:t>
            </a:r>
          </a:p>
          <a:p>
            <a:pPr marL="0" indent="0">
              <a:spcBef>
                <a:spcPts val="0"/>
              </a:spcBef>
              <a:buNone/>
            </a:pPr>
            <a:endParaRPr lang="de-DE" sz="4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500" dirty="0"/>
              <a:t>III. Rügefristen &amp; -pflichten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500" dirty="0"/>
              <a:t> Mängelarten nach Erkennbarkeit: Drag &amp; Drop – Lösung im Video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500" dirty="0"/>
              <a:t> Kaufvertragsarten: Video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500" dirty="0"/>
              <a:t> Rügefristen &amp; -pflichten: Gesetzestext – Textaufgabe – Hilfs- &amp; Lösungsfeld </a:t>
            </a:r>
          </a:p>
          <a:p>
            <a:pPr marL="0" indent="0">
              <a:spcBef>
                <a:spcPts val="0"/>
              </a:spcBef>
              <a:buNone/>
            </a:pPr>
            <a:endParaRPr lang="de-DE" sz="4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500" dirty="0"/>
              <a:t>IV. Prüfschema: Übersicht</a:t>
            </a:r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E894CF12-935D-4B27-B1C2-B551719E34CF}"/>
              </a:ext>
            </a:extLst>
          </p:cNvPr>
          <p:cNvSpPr txBox="1">
            <a:spLocks/>
          </p:cNvSpPr>
          <p:nvPr/>
        </p:nvSpPr>
        <p:spPr>
          <a:xfrm>
            <a:off x="3463022" y="5500905"/>
            <a:ext cx="7704839" cy="379734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400" dirty="0"/>
              <a:t> Reflexion: </a:t>
            </a:r>
            <a:r>
              <a:rPr lang="de-DE" sz="1400" dirty="0" err="1"/>
              <a:t>Feedbackschule</a:t>
            </a:r>
            <a:r>
              <a:rPr lang="de-DE" sz="1400" dirty="0"/>
              <a:t>-Umfrage</a:t>
            </a:r>
          </a:p>
        </p:txBody>
      </p:sp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15655792-699B-4B99-A76B-DA11F771CD1A}"/>
              </a:ext>
            </a:extLst>
          </p:cNvPr>
          <p:cNvSpPr txBox="1">
            <a:spLocks/>
          </p:cNvSpPr>
          <p:nvPr/>
        </p:nvSpPr>
        <p:spPr>
          <a:xfrm>
            <a:off x="3463022" y="4995506"/>
            <a:ext cx="7704839" cy="508588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400" dirty="0"/>
              <a:t> Handlungsprodukt: E-Mail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400" dirty="0"/>
              <a:t> Quiz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73039075-8FC4-456A-A1B7-FFEA87282083}"/>
              </a:ext>
            </a:extLst>
          </p:cNvPr>
          <p:cNvSpPr txBox="1">
            <a:spLocks/>
          </p:cNvSpPr>
          <p:nvPr/>
        </p:nvSpPr>
        <p:spPr>
          <a:xfrm>
            <a:off x="1024128" y="1778097"/>
            <a:ext cx="10143744" cy="4113656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45720" tIns="45720" rIns="45720" bIns="45720" rtlCol="0" anchor="t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600" dirty="0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454EBAC0-AE54-4919-B03C-CD15BA554082}"/>
              </a:ext>
            </a:extLst>
          </p:cNvPr>
          <p:cNvSpPr txBox="1">
            <a:spLocks/>
          </p:cNvSpPr>
          <p:nvPr/>
        </p:nvSpPr>
        <p:spPr>
          <a:xfrm>
            <a:off x="4033797" y="6257681"/>
            <a:ext cx="4426094" cy="424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 cap="none" baseline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Theresa Henzel</a:t>
            </a:r>
          </a:p>
          <a:p>
            <a:r>
              <a:rPr lang="de-DE" dirty="0">
                <a:solidFill>
                  <a:schemeClr val="bg1"/>
                </a:solidFill>
              </a:rPr>
              <a:t>13.07.2020</a:t>
            </a:r>
          </a:p>
          <a:p>
            <a:r>
              <a:rPr lang="de-DE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56480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E0E6EB-59DD-43BD-B0B1-90025B8FF3B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dirty="0"/>
              <a:t>LERNZUWACHS</a:t>
            </a:r>
          </a:p>
        </p:txBody>
      </p:sp>
      <p:sp>
        <p:nvSpPr>
          <p:cNvPr id="4" name="Gleichschenkliges Dreieck 3">
            <a:extLst>
              <a:ext uri="{FF2B5EF4-FFF2-40B4-BE49-F238E27FC236}">
                <a16:creationId xmlns:a16="http://schemas.microsoft.com/office/drawing/2014/main" id="{4D68A70D-B5CE-474A-BEF5-0A9DD51F21FD}"/>
              </a:ext>
            </a:extLst>
          </p:cNvPr>
          <p:cNvSpPr/>
          <p:nvPr/>
        </p:nvSpPr>
        <p:spPr>
          <a:xfrm rot="5400000">
            <a:off x="6384" y="1566970"/>
            <a:ext cx="204742" cy="217511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84A8677A-6B95-4247-A3C5-30AE09BB575A}"/>
              </a:ext>
            </a:extLst>
          </p:cNvPr>
          <p:cNvSpPr/>
          <p:nvPr/>
        </p:nvSpPr>
        <p:spPr>
          <a:xfrm rot="5400000">
            <a:off x="11622" y="1241256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6" name="Gleichschenkliges Dreieck 5">
            <a:extLst>
              <a:ext uri="{FF2B5EF4-FFF2-40B4-BE49-F238E27FC236}">
                <a16:creationId xmlns:a16="http://schemas.microsoft.com/office/drawing/2014/main" id="{7FDCAA4C-95C8-495B-91F2-DC62735EB8F9}"/>
              </a:ext>
            </a:extLst>
          </p:cNvPr>
          <p:cNvSpPr/>
          <p:nvPr/>
        </p:nvSpPr>
        <p:spPr>
          <a:xfrm rot="5400000">
            <a:off x="14404" y="920356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7" name="Gleichschenkliges Dreieck 6">
            <a:extLst>
              <a:ext uri="{FF2B5EF4-FFF2-40B4-BE49-F238E27FC236}">
                <a16:creationId xmlns:a16="http://schemas.microsoft.com/office/drawing/2014/main" id="{8DF608C2-9A14-4A03-A969-9FA539727FB7}"/>
              </a:ext>
            </a:extLst>
          </p:cNvPr>
          <p:cNvSpPr/>
          <p:nvPr/>
        </p:nvSpPr>
        <p:spPr>
          <a:xfrm rot="5400000">
            <a:off x="14404" y="593935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3FAB4881-8DA4-492C-AA70-ECF353626357}"/>
              </a:ext>
            </a:extLst>
          </p:cNvPr>
          <p:cNvSpPr/>
          <p:nvPr/>
        </p:nvSpPr>
        <p:spPr>
          <a:xfrm rot="5400000">
            <a:off x="11622" y="1241257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9" name="Gleichschenkliges Dreieck 8">
            <a:extLst>
              <a:ext uri="{FF2B5EF4-FFF2-40B4-BE49-F238E27FC236}">
                <a16:creationId xmlns:a16="http://schemas.microsoft.com/office/drawing/2014/main" id="{DEEE4019-A999-4D51-A52B-25D3747E3AF1}"/>
              </a:ext>
            </a:extLst>
          </p:cNvPr>
          <p:cNvSpPr/>
          <p:nvPr/>
        </p:nvSpPr>
        <p:spPr>
          <a:xfrm rot="5400000">
            <a:off x="14404" y="920357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295D5124-CD72-4C43-8DD0-6622632625BD}"/>
              </a:ext>
            </a:extLst>
          </p:cNvPr>
          <p:cNvSpPr txBox="1">
            <a:spLocks/>
          </p:cNvSpPr>
          <p:nvPr/>
        </p:nvSpPr>
        <p:spPr>
          <a:xfrm>
            <a:off x="4514766" y="5156468"/>
            <a:ext cx="3583681" cy="7910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Differenzierung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Hilfsfelder &amp; -fenster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Individuelle Aufgabenausführung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92921201-B1DA-4136-BE4D-FA9E6D1DD587}"/>
              </a:ext>
            </a:extLst>
          </p:cNvPr>
          <p:cNvSpPr txBox="1">
            <a:spLocks/>
          </p:cNvSpPr>
          <p:nvPr/>
        </p:nvSpPr>
        <p:spPr>
          <a:xfrm>
            <a:off x="8088196" y="5156468"/>
            <a:ext cx="3530049" cy="7910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Lösungen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Lösungsfelder &amp; -fenster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Videos</a:t>
            </a:r>
          </a:p>
        </p:txBody>
      </p:sp>
      <p:sp>
        <p:nvSpPr>
          <p:cNvPr id="14" name="Inhaltsplatzhalter 2">
            <a:hlinkClick r:id="rId3" action="ppaction://hlinksldjump"/>
            <a:extLst>
              <a:ext uri="{FF2B5EF4-FFF2-40B4-BE49-F238E27FC236}">
                <a16:creationId xmlns:a16="http://schemas.microsoft.com/office/drawing/2014/main" id="{69EC56A8-99CC-4CA4-BAA7-2C32761EA202}"/>
              </a:ext>
            </a:extLst>
          </p:cNvPr>
          <p:cNvSpPr txBox="1">
            <a:spLocks/>
          </p:cNvSpPr>
          <p:nvPr/>
        </p:nvSpPr>
        <p:spPr>
          <a:xfrm>
            <a:off x="4517084" y="3707726"/>
            <a:ext cx="3571113" cy="144874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Motivation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Vielfalt aus Medien &amp; Übungsarten</a:t>
            </a:r>
          </a:p>
          <a:p>
            <a:pPr marL="128016" lvl="1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Multimodalität &amp;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Multicodalität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de-DE" sz="15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Kontext: Einbettung in Radl GmbH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Bezug: Eigene E-Mail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Übungseinheit: Perspektivenwechsel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5CFE6C63-1934-4D33-AF2A-2FEF04B59D0E}"/>
              </a:ext>
            </a:extLst>
          </p:cNvPr>
          <p:cNvSpPr txBox="1">
            <a:spLocks/>
          </p:cNvSpPr>
          <p:nvPr/>
        </p:nvSpPr>
        <p:spPr>
          <a:xfrm>
            <a:off x="8098447" y="3702702"/>
            <a:ext cx="3519798" cy="144874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Lernziele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Anpassung an Wissensstand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Taxonomiestufen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– Kognitiv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Kenntnis bis Synthese  Operatoren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Fächerübergreifend: Personale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Kompetenz &amp; Sprachförderung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D6555DB-3670-4E68-879C-7FCADFBC9BD8}"/>
              </a:ext>
            </a:extLst>
          </p:cNvPr>
          <p:cNvSpPr/>
          <p:nvPr/>
        </p:nvSpPr>
        <p:spPr>
          <a:xfrm>
            <a:off x="7552166" y="5256130"/>
            <a:ext cx="360000" cy="36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latin typeface="Abadi" panose="020B0604020104020204" pitchFamily="34" charset="0"/>
              </a:rPr>
              <a:t>?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F9773E4-9EA7-431C-A7C5-BCED884ADA9E}"/>
              </a:ext>
            </a:extLst>
          </p:cNvPr>
          <p:cNvSpPr/>
          <p:nvPr/>
        </p:nvSpPr>
        <p:spPr>
          <a:xfrm>
            <a:off x="10559583" y="5256130"/>
            <a:ext cx="828000" cy="396000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bg1"/>
                </a:solidFill>
                <a:latin typeface="Abadi" panose="020B0604020104020204" pitchFamily="34" charset="0"/>
              </a:rPr>
              <a:t>Lösung</a:t>
            </a:r>
          </a:p>
        </p:txBody>
      </p:sp>
      <p:sp>
        <p:nvSpPr>
          <p:cNvPr id="24" name="Inhaltsplatzhalter 2">
            <a:hlinkClick r:id="rId4" action="ppaction://hlinksldjump"/>
            <a:extLst>
              <a:ext uri="{FF2B5EF4-FFF2-40B4-BE49-F238E27FC236}">
                <a16:creationId xmlns:a16="http://schemas.microsoft.com/office/drawing/2014/main" id="{19448FA9-EC48-4471-8340-BD6E75BA96B6}"/>
              </a:ext>
            </a:extLst>
          </p:cNvPr>
          <p:cNvSpPr txBox="1">
            <a:spLocks/>
          </p:cNvSpPr>
          <p:nvPr/>
        </p:nvSpPr>
        <p:spPr>
          <a:xfrm>
            <a:off x="984340" y="3707726"/>
            <a:ext cx="3530050" cy="144874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Konzept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Durchführung: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eigenständig &amp; ortsunabhängig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Aufbau:</a:t>
            </a:r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C3BB11DF-3A9B-41D0-B38F-994CD88DB11C}"/>
              </a:ext>
            </a:extLst>
          </p:cNvPr>
          <p:cNvSpPr txBox="1">
            <a:spLocks/>
          </p:cNvSpPr>
          <p:nvPr/>
        </p:nvSpPr>
        <p:spPr>
          <a:xfrm>
            <a:off x="1676179" y="2672665"/>
            <a:ext cx="9438023" cy="457036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Kein Kontakt zu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SuS</a:t>
            </a:r>
            <a:endParaRPr lang="de-DE" sz="15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C38E72E8-97C5-41BE-8A25-8B15ECB49927}"/>
              </a:ext>
            </a:extLst>
          </p:cNvPr>
          <p:cNvSpPr txBox="1">
            <a:spLocks/>
          </p:cNvSpPr>
          <p:nvPr/>
        </p:nvSpPr>
        <p:spPr>
          <a:xfrm>
            <a:off x="4933707" y="1849519"/>
            <a:ext cx="2926907" cy="33393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Praxis-Implikationen</a:t>
            </a:r>
          </a:p>
        </p:txBody>
      </p:sp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C7B9E4B9-C3D9-4007-BE05-D03A6CEBB0CB}"/>
              </a:ext>
            </a:extLst>
          </p:cNvPr>
          <p:cNvSpPr txBox="1">
            <a:spLocks/>
          </p:cNvSpPr>
          <p:nvPr/>
        </p:nvSpPr>
        <p:spPr>
          <a:xfrm>
            <a:off x="8191235" y="1849519"/>
            <a:ext cx="2926907" cy="33393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Theorie: SLE-Gestaltung</a:t>
            </a:r>
          </a:p>
        </p:txBody>
      </p:sp>
      <p:sp>
        <p:nvSpPr>
          <p:cNvPr id="29" name="Inhaltsplatzhalter 2">
            <a:extLst>
              <a:ext uri="{FF2B5EF4-FFF2-40B4-BE49-F238E27FC236}">
                <a16:creationId xmlns:a16="http://schemas.microsoft.com/office/drawing/2014/main" id="{1F6F4AA5-B08D-4D22-A35E-56794968CD09}"/>
              </a:ext>
            </a:extLst>
          </p:cNvPr>
          <p:cNvSpPr txBox="1">
            <a:spLocks/>
          </p:cNvSpPr>
          <p:nvPr/>
        </p:nvSpPr>
        <p:spPr>
          <a:xfrm>
            <a:off x="1676179" y="1849519"/>
            <a:ext cx="2926907" cy="33393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Theorie: Unterrichtsgestaltung</a:t>
            </a:r>
          </a:p>
        </p:txBody>
      </p:sp>
      <p:sp>
        <p:nvSpPr>
          <p:cNvPr id="31" name="Inhaltsplatzhalter 2">
            <a:extLst>
              <a:ext uri="{FF2B5EF4-FFF2-40B4-BE49-F238E27FC236}">
                <a16:creationId xmlns:a16="http://schemas.microsoft.com/office/drawing/2014/main" id="{D0DC49CB-451F-4606-9CA8-4C085FDFEE74}"/>
              </a:ext>
            </a:extLst>
          </p:cNvPr>
          <p:cNvSpPr txBox="1">
            <a:spLocks/>
          </p:cNvSpPr>
          <p:nvPr/>
        </p:nvSpPr>
        <p:spPr>
          <a:xfrm>
            <a:off x="907868" y="1708763"/>
            <a:ext cx="10801529" cy="542153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txBody>
          <a:bodyPr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Input</a:t>
            </a:r>
            <a:endParaRPr lang="de-DE" sz="15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23BB2861-0E26-44A9-B246-39A04C850772}"/>
              </a:ext>
            </a:extLst>
          </p:cNvPr>
          <p:cNvSpPr txBox="1">
            <a:spLocks/>
          </p:cNvSpPr>
          <p:nvPr/>
        </p:nvSpPr>
        <p:spPr>
          <a:xfrm>
            <a:off x="907868" y="2411461"/>
            <a:ext cx="10790777" cy="792000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txBody>
          <a:bodyPr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Herausforderungen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3" name="Inhaltsplatzhalter 2">
            <a:extLst>
              <a:ext uri="{FF2B5EF4-FFF2-40B4-BE49-F238E27FC236}">
                <a16:creationId xmlns:a16="http://schemas.microsoft.com/office/drawing/2014/main" id="{A5925069-EC2F-45F2-8457-438B49EAEF1E}"/>
              </a:ext>
            </a:extLst>
          </p:cNvPr>
          <p:cNvSpPr txBox="1">
            <a:spLocks/>
          </p:cNvSpPr>
          <p:nvPr/>
        </p:nvSpPr>
        <p:spPr>
          <a:xfrm>
            <a:off x="4863652" y="2667500"/>
            <a:ext cx="2996962" cy="457036"/>
          </a:xfrm>
          <a:prstGeom prst="rect">
            <a:avLst/>
          </a:prstGeom>
          <a:ln w="28575">
            <a:noFill/>
          </a:ln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Fehlende aktive Lehrerrolle</a:t>
            </a: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D5377B9B-683F-4598-A909-4493B235A405}"/>
              </a:ext>
            </a:extLst>
          </p:cNvPr>
          <p:cNvSpPr txBox="1">
            <a:spLocks/>
          </p:cNvSpPr>
          <p:nvPr/>
        </p:nvSpPr>
        <p:spPr>
          <a:xfrm>
            <a:off x="7928700" y="2667500"/>
            <a:ext cx="3307915" cy="457036"/>
          </a:xfrm>
          <a:prstGeom prst="rect">
            <a:avLst/>
          </a:prstGeom>
          <a:ln w="28575">
            <a:noFill/>
          </a:ln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Individuelle Rahmenbedingungen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8351C882-17D6-4719-9EAD-0BF6981DE849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3139633" y="2183452"/>
            <a:ext cx="2226231" cy="4380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083535A5-3EED-4F17-85D9-0F31E7E29249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7507761" y="2183452"/>
            <a:ext cx="2146928" cy="4513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426029E7-26B4-4A10-A3AF-D2975A09B727}"/>
              </a:ext>
            </a:extLst>
          </p:cNvPr>
          <p:cNvCxnSpPr>
            <a:cxnSpLocks/>
            <a:stCxn id="27" idx="2"/>
            <a:endCxn id="26" idx="0"/>
          </p:cNvCxnSpPr>
          <p:nvPr/>
        </p:nvCxnSpPr>
        <p:spPr>
          <a:xfrm flipH="1">
            <a:off x="6395191" y="2183452"/>
            <a:ext cx="1970" cy="4892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Inhaltsplatzhalter 2">
            <a:extLst>
              <a:ext uri="{FF2B5EF4-FFF2-40B4-BE49-F238E27FC236}">
                <a16:creationId xmlns:a16="http://schemas.microsoft.com/office/drawing/2014/main" id="{D0E457EB-E58C-4F2A-9047-3227ACC1E4DD}"/>
              </a:ext>
            </a:extLst>
          </p:cNvPr>
          <p:cNvSpPr txBox="1">
            <a:spLocks/>
          </p:cNvSpPr>
          <p:nvPr/>
        </p:nvSpPr>
        <p:spPr>
          <a:xfrm>
            <a:off x="907868" y="3355941"/>
            <a:ext cx="10790795" cy="2712211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txBody>
          <a:bodyPr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Lernergebnisse im Hintergrund der Umsetzung</a:t>
            </a:r>
          </a:p>
        </p:txBody>
      </p:sp>
      <p:sp>
        <p:nvSpPr>
          <p:cNvPr id="36" name="Inhaltsplatzhalter 2">
            <a:extLst>
              <a:ext uri="{FF2B5EF4-FFF2-40B4-BE49-F238E27FC236}">
                <a16:creationId xmlns:a16="http://schemas.microsoft.com/office/drawing/2014/main" id="{35D4866F-8B88-4204-8DB6-4B7ADEDE3888}"/>
              </a:ext>
            </a:extLst>
          </p:cNvPr>
          <p:cNvSpPr txBox="1">
            <a:spLocks/>
          </p:cNvSpPr>
          <p:nvPr/>
        </p:nvSpPr>
        <p:spPr>
          <a:xfrm>
            <a:off x="981646" y="5156629"/>
            <a:ext cx="3532744" cy="7910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Zeitplanung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Hoher thematischer Umfang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Eigenständige Übungseinheit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D7328251-B1DC-4282-AC26-3FF22AE4F121}"/>
              </a:ext>
            </a:extLst>
          </p:cNvPr>
          <p:cNvSpPr txBox="1">
            <a:spLocks/>
          </p:cNvSpPr>
          <p:nvPr/>
        </p:nvSpPr>
        <p:spPr>
          <a:xfrm>
            <a:off x="4033797" y="6257681"/>
            <a:ext cx="4426094" cy="424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 cap="none" baseline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Theresa Henzel</a:t>
            </a:r>
          </a:p>
          <a:p>
            <a:r>
              <a:rPr lang="de-DE" dirty="0">
                <a:solidFill>
                  <a:schemeClr val="bg1"/>
                </a:solidFill>
              </a:rPr>
              <a:t>13.07.2020</a:t>
            </a:r>
          </a:p>
          <a:p>
            <a:r>
              <a:rPr lang="de-DE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76880CDC-A7EC-49A0-AE63-AB5069D6F407}"/>
              </a:ext>
            </a:extLst>
          </p:cNvPr>
          <p:cNvSpPr txBox="1"/>
          <p:nvPr/>
        </p:nvSpPr>
        <p:spPr>
          <a:xfrm>
            <a:off x="6769811" y="6467053"/>
            <a:ext cx="5422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Achtenhagen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2003, S. 86</a:t>
            </a:r>
          </a:p>
          <a:p>
            <a:pPr algn="r"/>
            <a:r>
              <a:rPr lang="de-DE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Krathwohl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, 2002, S. 212</a:t>
            </a:r>
          </a:p>
        </p:txBody>
      </p:sp>
      <p:sp>
        <p:nvSpPr>
          <p:cNvPr id="38" name="Inhaltsplatzhalter 2">
            <a:extLst>
              <a:ext uri="{FF2B5EF4-FFF2-40B4-BE49-F238E27FC236}">
                <a16:creationId xmlns:a16="http://schemas.microsoft.com/office/drawing/2014/main" id="{124074F3-4F25-4B98-8E9A-378281C4C4E1}"/>
              </a:ext>
            </a:extLst>
          </p:cNvPr>
          <p:cNvSpPr txBox="1">
            <a:spLocks/>
          </p:cNvSpPr>
          <p:nvPr/>
        </p:nvSpPr>
        <p:spPr>
          <a:xfrm>
            <a:off x="949708" y="4600880"/>
            <a:ext cx="2002447" cy="458882"/>
          </a:xfrm>
          <a:prstGeom prst="rect">
            <a:avLst/>
          </a:prstGeom>
          <a:ln w="28575">
            <a:noFill/>
          </a:ln>
        </p:spPr>
        <p:txBody>
          <a:bodyPr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Fahrplan &amp; Icons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Folienstruktur</a:t>
            </a:r>
          </a:p>
        </p:txBody>
      </p:sp>
      <p:sp>
        <p:nvSpPr>
          <p:cNvPr id="39" name="Inhaltsplatzhalter 2">
            <a:extLst>
              <a:ext uri="{FF2B5EF4-FFF2-40B4-BE49-F238E27FC236}">
                <a16:creationId xmlns:a16="http://schemas.microsoft.com/office/drawing/2014/main" id="{052BDC41-47AA-40D0-9C5D-ADD043E4D008}"/>
              </a:ext>
            </a:extLst>
          </p:cNvPr>
          <p:cNvSpPr txBox="1">
            <a:spLocks/>
          </p:cNvSpPr>
          <p:nvPr/>
        </p:nvSpPr>
        <p:spPr>
          <a:xfrm>
            <a:off x="3032573" y="4600880"/>
            <a:ext cx="2002447" cy="627333"/>
          </a:xfrm>
          <a:prstGeom prst="rect">
            <a:avLst/>
          </a:prstGeom>
          <a:ln w="28575">
            <a:noFill/>
          </a:ln>
        </p:spPr>
        <p:txBody>
          <a:bodyPr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Prüfschema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Lernkarten</a:t>
            </a:r>
          </a:p>
        </p:txBody>
      </p:sp>
    </p:spTree>
    <p:extLst>
      <p:ext uri="{BB962C8B-B14F-4D97-AF65-F5344CB8AC3E}">
        <p14:creationId xmlns:p14="http://schemas.microsoft.com/office/powerpoint/2010/main" val="373173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9" grpId="0" animBg="1"/>
      <p:bldP spid="21" grpId="0" animBg="1"/>
      <p:bldP spid="24" grpId="0" animBg="1"/>
      <p:bldP spid="26" grpId="0" animBg="1"/>
      <p:bldP spid="32" grpId="0" animBg="1"/>
      <p:bldP spid="33" grpId="0"/>
      <p:bldP spid="34" grpId="0"/>
      <p:bldP spid="42" grpId="0" animBg="1"/>
      <p:bldP spid="36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E0E6EB-59DD-43BD-B0B1-90025B8FF3B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dirty="0"/>
              <a:t>LERNZUWACHS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9BF06FA-53F3-41F7-BFFD-E359E0CE1541}"/>
              </a:ext>
            </a:extLst>
          </p:cNvPr>
          <p:cNvSpPr txBox="1">
            <a:spLocks/>
          </p:cNvSpPr>
          <p:nvPr/>
        </p:nvSpPr>
        <p:spPr>
          <a:xfrm>
            <a:off x="7287185" y="2282710"/>
            <a:ext cx="4264309" cy="791069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Didaktische Reduktion &amp; zeitliche Optimierung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Reduktion von Aufgaben, Texten &amp; Gesetzen</a:t>
            </a: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520B3D1-F9CE-4FEB-A873-495F4569CC06}"/>
              </a:ext>
            </a:extLst>
          </p:cNvPr>
          <p:cNvSpPr txBox="1">
            <a:spLocks/>
          </p:cNvSpPr>
          <p:nvPr/>
        </p:nvSpPr>
        <p:spPr>
          <a:xfrm>
            <a:off x="1024127" y="2282710"/>
            <a:ext cx="4264309" cy="7910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Balance zwischen Aufnahme aller relevanten Inhalte &amp; Reduktion auf das Wesentliche</a:t>
            </a:r>
          </a:p>
        </p:txBody>
      </p:sp>
      <p:pic>
        <p:nvPicPr>
          <p:cNvPr id="14" name="Grafik 13" descr="Armbanduhr">
            <a:extLst>
              <a:ext uri="{FF2B5EF4-FFF2-40B4-BE49-F238E27FC236}">
                <a16:creationId xmlns:a16="http://schemas.microsoft.com/office/drawing/2014/main" id="{B9E863E2-70B3-4213-962B-F55C1AD92D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1534" b="21483"/>
          <a:stretch/>
        </p:blipFill>
        <p:spPr>
          <a:xfrm>
            <a:off x="5708357" y="2354989"/>
            <a:ext cx="1129064" cy="643374"/>
          </a:xfrm>
          <a:prstGeom prst="ellipse">
            <a:avLst/>
          </a:prstGeom>
        </p:spPr>
      </p:pic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4C3215C4-65AE-42F8-8430-88DD3ABF54CA}"/>
              </a:ext>
            </a:extLst>
          </p:cNvPr>
          <p:cNvSpPr txBox="1">
            <a:spLocks/>
          </p:cNvSpPr>
          <p:nvPr/>
        </p:nvSpPr>
        <p:spPr>
          <a:xfrm>
            <a:off x="7287185" y="1405375"/>
            <a:ext cx="4264309" cy="791069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Anpassung an SLE: Thema offensichtlich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61AF8502-CAF0-4A50-95A8-2E25EC306A1E}"/>
              </a:ext>
            </a:extLst>
          </p:cNvPr>
          <p:cNvSpPr txBox="1">
            <a:spLocks/>
          </p:cNvSpPr>
          <p:nvPr/>
        </p:nvSpPr>
        <p:spPr>
          <a:xfrm>
            <a:off x="1024127" y="1405375"/>
            <a:ext cx="4264309" cy="7910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Balance zwischen klassischem Unterrichtsverlauf &amp; Selbstlerneinheit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Beispiel: Themenerarbeitung der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SuS</a:t>
            </a:r>
            <a:endParaRPr lang="de-DE" sz="15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5DAA21F3-67A5-4967-A8D5-EA6D76478ED5}"/>
              </a:ext>
            </a:extLst>
          </p:cNvPr>
          <p:cNvSpPr txBox="1">
            <a:spLocks/>
          </p:cNvSpPr>
          <p:nvPr/>
        </p:nvSpPr>
        <p:spPr>
          <a:xfrm>
            <a:off x="5312162" y="1579125"/>
            <a:ext cx="1975023" cy="553321"/>
          </a:xfrm>
          <a:prstGeom prst="rect">
            <a:avLst/>
          </a:prstGeom>
          <a:ln w="28575">
            <a:noFill/>
          </a:ln>
        </p:spPr>
        <p:txBody>
          <a:bodyPr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600" dirty="0">
                <a:solidFill>
                  <a:srgbClr val="00B0F0"/>
                </a:solidFill>
                <a:latin typeface="Abadi" panose="020B06040201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Mangelhafte Lieferung</a:t>
            </a:r>
          </a:p>
        </p:txBody>
      </p:sp>
      <p:sp>
        <p:nvSpPr>
          <p:cNvPr id="17" name="Gleichschenkliges Dreieck 16">
            <a:extLst>
              <a:ext uri="{FF2B5EF4-FFF2-40B4-BE49-F238E27FC236}">
                <a16:creationId xmlns:a16="http://schemas.microsoft.com/office/drawing/2014/main" id="{D3C4AEC5-7604-405D-A0FA-BFFF8359BBF9}"/>
              </a:ext>
            </a:extLst>
          </p:cNvPr>
          <p:cNvSpPr/>
          <p:nvPr/>
        </p:nvSpPr>
        <p:spPr>
          <a:xfrm rot="5400000">
            <a:off x="6384" y="1566970"/>
            <a:ext cx="204742" cy="217511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18" name="Gleichschenkliges Dreieck 17">
            <a:extLst>
              <a:ext uri="{FF2B5EF4-FFF2-40B4-BE49-F238E27FC236}">
                <a16:creationId xmlns:a16="http://schemas.microsoft.com/office/drawing/2014/main" id="{B85D721B-CA1D-435F-935D-6EDCD18622B6}"/>
              </a:ext>
            </a:extLst>
          </p:cNvPr>
          <p:cNvSpPr/>
          <p:nvPr/>
        </p:nvSpPr>
        <p:spPr>
          <a:xfrm rot="5400000">
            <a:off x="11622" y="1241256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20" name="Gleichschenkliges Dreieck 19">
            <a:extLst>
              <a:ext uri="{FF2B5EF4-FFF2-40B4-BE49-F238E27FC236}">
                <a16:creationId xmlns:a16="http://schemas.microsoft.com/office/drawing/2014/main" id="{F599A478-6BFD-4560-A107-B23E48AE4FFF}"/>
              </a:ext>
            </a:extLst>
          </p:cNvPr>
          <p:cNvSpPr/>
          <p:nvPr/>
        </p:nvSpPr>
        <p:spPr>
          <a:xfrm rot="5400000">
            <a:off x="14404" y="920356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1" name="Gleichschenkliges Dreieck 20">
            <a:extLst>
              <a:ext uri="{FF2B5EF4-FFF2-40B4-BE49-F238E27FC236}">
                <a16:creationId xmlns:a16="http://schemas.microsoft.com/office/drawing/2014/main" id="{DCA968FF-93DB-4A94-A5AA-1FFFAAACA174}"/>
              </a:ext>
            </a:extLst>
          </p:cNvPr>
          <p:cNvSpPr/>
          <p:nvPr/>
        </p:nvSpPr>
        <p:spPr>
          <a:xfrm rot="5400000">
            <a:off x="14404" y="593935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2" name="Gleichschenkliges Dreieck 21">
            <a:extLst>
              <a:ext uri="{FF2B5EF4-FFF2-40B4-BE49-F238E27FC236}">
                <a16:creationId xmlns:a16="http://schemas.microsoft.com/office/drawing/2014/main" id="{9CD76936-D1D1-4141-8F60-8EA4BAC39D18}"/>
              </a:ext>
            </a:extLst>
          </p:cNvPr>
          <p:cNvSpPr/>
          <p:nvPr/>
        </p:nvSpPr>
        <p:spPr>
          <a:xfrm rot="5400000">
            <a:off x="11622" y="1241257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23" name="Gleichschenkliges Dreieck 22">
            <a:extLst>
              <a:ext uri="{FF2B5EF4-FFF2-40B4-BE49-F238E27FC236}">
                <a16:creationId xmlns:a16="http://schemas.microsoft.com/office/drawing/2014/main" id="{7A6A6DB2-3E93-4569-9A14-DC525432BA45}"/>
              </a:ext>
            </a:extLst>
          </p:cNvPr>
          <p:cNvSpPr/>
          <p:nvPr/>
        </p:nvSpPr>
        <p:spPr>
          <a:xfrm rot="5400000">
            <a:off x="14404" y="920357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7B90864D-467F-4EEE-917F-ACC178732551}"/>
              </a:ext>
            </a:extLst>
          </p:cNvPr>
          <p:cNvSpPr txBox="1">
            <a:spLocks/>
          </p:cNvSpPr>
          <p:nvPr/>
        </p:nvSpPr>
        <p:spPr>
          <a:xfrm>
            <a:off x="4033797" y="6257681"/>
            <a:ext cx="4426094" cy="424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 cap="none" baseline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Theresa Henzel</a:t>
            </a:r>
          </a:p>
          <a:p>
            <a:r>
              <a:rPr lang="de-DE" dirty="0">
                <a:solidFill>
                  <a:schemeClr val="bg1"/>
                </a:solidFill>
              </a:rPr>
              <a:t>13.07.2020</a:t>
            </a:r>
          </a:p>
          <a:p>
            <a:r>
              <a:rPr lang="de-DE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8221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9B3EDC54-660A-434F-8853-4703E90ED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274" y="2249808"/>
            <a:ext cx="5296073" cy="297087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3F0BD26-5C5A-4A28-99E8-D94A2780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276" y="2384856"/>
            <a:ext cx="5122820" cy="2932767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E0E6EB-59DD-43BD-B0B1-90025B8FF3B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dirty="0"/>
              <a:t>Didaktische Reduktion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DE6AC28-5121-4D23-87B0-7CE1E99C283B}"/>
              </a:ext>
            </a:extLst>
          </p:cNvPr>
          <p:cNvSpPr txBox="1">
            <a:spLocks/>
          </p:cNvSpPr>
          <p:nvPr/>
        </p:nvSpPr>
        <p:spPr>
          <a:xfrm>
            <a:off x="6554900" y="1839009"/>
            <a:ext cx="5122820" cy="4024463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A61945E4-7EFB-4FDB-BAE6-CD811439C35C}"/>
              </a:ext>
            </a:extLst>
          </p:cNvPr>
          <p:cNvSpPr txBox="1">
            <a:spLocks/>
          </p:cNvSpPr>
          <p:nvPr/>
        </p:nvSpPr>
        <p:spPr>
          <a:xfrm>
            <a:off x="1024129" y="1839009"/>
            <a:ext cx="5354702" cy="402446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45720" tIns="45720" rIns="45720" bIns="45720" rtlCol="0" anchor="t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600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66661132-905B-4B63-BCBF-EB5E166DF1B2}"/>
              </a:ext>
            </a:extLst>
          </p:cNvPr>
          <p:cNvSpPr txBox="1">
            <a:spLocks/>
          </p:cNvSpPr>
          <p:nvPr/>
        </p:nvSpPr>
        <p:spPr>
          <a:xfrm>
            <a:off x="6428207" y="1645468"/>
            <a:ext cx="1142465" cy="401905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accent3"/>
            </a:solidFill>
          </a:ln>
        </p:spPr>
        <p:txBody>
          <a:bodyPr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de-D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SLE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9FCE7FDC-E8BF-4485-9627-E4D6FD6E3009}"/>
              </a:ext>
            </a:extLst>
          </p:cNvPr>
          <p:cNvSpPr txBox="1">
            <a:spLocks/>
          </p:cNvSpPr>
          <p:nvPr/>
        </p:nvSpPr>
        <p:spPr>
          <a:xfrm>
            <a:off x="866748" y="1645469"/>
            <a:ext cx="1142465" cy="40190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de-D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SLE</a:t>
            </a:r>
          </a:p>
        </p:txBody>
      </p:sp>
      <p:pic>
        <p:nvPicPr>
          <p:cNvPr id="22" name="Grafik 21" descr="Armbanduhr">
            <a:extLst>
              <a:ext uri="{FF2B5EF4-FFF2-40B4-BE49-F238E27FC236}">
                <a16:creationId xmlns:a16="http://schemas.microsoft.com/office/drawing/2014/main" id="{4702AA32-43A1-48ED-800B-9A15F2EBAE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21534" b="21483"/>
          <a:stretch/>
        </p:blipFill>
        <p:spPr>
          <a:xfrm>
            <a:off x="10598032" y="595742"/>
            <a:ext cx="1129064" cy="643374"/>
          </a:xfrm>
          <a:prstGeom prst="ellipse">
            <a:avLst/>
          </a:prstGeom>
        </p:spPr>
      </p:pic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6FB4CFB6-B6DB-4632-8C59-64DC622F1234}"/>
              </a:ext>
            </a:extLst>
          </p:cNvPr>
          <p:cNvSpPr/>
          <p:nvPr/>
        </p:nvSpPr>
        <p:spPr>
          <a:xfrm rot="5400000">
            <a:off x="6384" y="1566970"/>
            <a:ext cx="204742" cy="217511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20" name="Gleichschenkliges Dreieck 19">
            <a:extLst>
              <a:ext uri="{FF2B5EF4-FFF2-40B4-BE49-F238E27FC236}">
                <a16:creationId xmlns:a16="http://schemas.microsoft.com/office/drawing/2014/main" id="{60A9BC6E-94B0-4B6E-BE17-4CB22CE50B9A}"/>
              </a:ext>
            </a:extLst>
          </p:cNvPr>
          <p:cNvSpPr/>
          <p:nvPr/>
        </p:nvSpPr>
        <p:spPr>
          <a:xfrm rot="5400000">
            <a:off x="11622" y="1241256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21" name="Gleichschenkliges Dreieck 20">
            <a:extLst>
              <a:ext uri="{FF2B5EF4-FFF2-40B4-BE49-F238E27FC236}">
                <a16:creationId xmlns:a16="http://schemas.microsoft.com/office/drawing/2014/main" id="{15D20BD8-451F-435E-953E-7F73FDC36CFE}"/>
              </a:ext>
            </a:extLst>
          </p:cNvPr>
          <p:cNvSpPr/>
          <p:nvPr/>
        </p:nvSpPr>
        <p:spPr>
          <a:xfrm rot="5400000">
            <a:off x="14404" y="920356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3" name="Gleichschenkliges Dreieck 22">
            <a:extLst>
              <a:ext uri="{FF2B5EF4-FFF2-40B4-BE49-F238E27FC236}">
                <a16:creationId xmlns:a16="http://schemas.microsoft.com/office/drawing/2014/main" id="{7DE9197E-7045-4C62-910A-7934529EAC34}"/>
              </a:ext>
            </a:extLst>
          </p:cNvPr>
          <p:cNvSpPr/>
          <p:nvPr/>
        </p:nvSpPr>
        <p:spPr>
          <a:xfrm rot="5400000">
            <a:off x="14404" y="593935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4" name="Gleichschenkliges Dreieck 23">
            <a:extLst>
              <a:ext uri="{FF2B5EF4-FFF2-40B4-BE49-F238E27FC236}">
                <a16:creationId xmlns:a16="http://schemas.microsoft.com/office/drawing/2014/main" id="{B93AF8CA-A73C-44DB-AD37-8C589784BD01}"/>
              </a:ext>
            </a:extLst>
          </p:cNvPr>
          <p:cNvSpPr/>
          <p:nvPr/>
        </p:nvSpPr>
        <p:spPr>
          <a:xfrm rot="5400000">
            <a:off x="11622" y="1241257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sp>
        <p:nvSpPr>
          <p:cNvPr id="25" name="Gleichschenkliges Dreieck 24">
            <a:extLst>
              <a:ext uri="{FF2B5EF4-FFF2-40B4-BE49-F238E27FC236}">
                <a16:creationId xmlns:a16="http://schemas.microsoft.com/office/drawing/2014/main" id="{6B815BB8-88CB-4352-901E-2C09843A35F0}"/>
              </a:ext>
            </a:extLst>
          </p:cNvPr>
          <p:cNvSpPr/>
          <p:nvPr/>
        </p:nvSpPr>
        <p:spPr>
          <a:xfrm rot="5400000">
            <a:off x="14404" y="920357"/>
            <a:ext cx="204742" cy="21751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6" name="Pfeil: nach links gekrümmt 25">
            <a:extLst>
              <a:ext uri="{FF2B5EF4-FFF2-40B4-BE49-F238E27FC236}">
                <a16:creationId xmlns:a16="http://schemas.microsoft.com/office/drawing/2014/main" id="{75449A2C-5E5C-4D36-B32B-3D986245E661}"/>
              </a:ext>
            </a:extLst>
          </p:cNvPr>
          <p:cNvSpPr/>
          <p:nvPr/>
        </p:nvSpPr>
        <p:spPr>
          <a:xfrm rot="5400000" flipV="1">
            <a:off x="6157534" y="4043986"/>
            <a:ext cx="616763" cy="3380426"/>
          </a:xfrm>
          <a:prstGeom prst="curved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4FF0E082-88D7-425F-8F80-93DDC0EB8ED7}"/>
              </a:ext>
            </a:extLst>
          </p:cNvPr>
          <p:cNvSpPr txBox="1">
            <a:spLocks/>
          </p:cNvSpPr>
          <p:nvPr/>
        </p:nvSpPr>
        <p:spPr>
          <a:xfrm>
            <a:off x="4033797" y="6257681"/>
            <a:ext cx="4426094" cy="424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 cap="none" baseline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Theresa Henzel</a:t>
            </a:r>
          </a:p>
          <a:p>
            <a:r>
              <a:rPr lang="de-DE" dirty="0">
                <a:solidFill>
                  <a:schemeClr val="bg1"/>
                </a:solidFill>
              </a:rPr>
              <a:t>13.07.2020</a:t>
            </a:r>
          </a:p>
          <a:p>
            <a:r>
              <a:rPr lang="de-DE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81914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935B20CCED4684D99325C45522D6989" ma:contentTypeVersion="4" ma:contentTypeDescription="Ein neues Dokument erstellen." ma:contentTypeScope="" ma:versionID="26d558a86e032805f4c74d74bf191d30">
  <xsd:schema xmlns:xsd="http://www.w3.org/2001/XMLSchema" xmlns:xs="http://www.w3.org/2001/XMLSchema" xmlns:p="http://schemas.microsoft.com/office/2006/metadata/properties" xmlns:ns2="ed7096c0-8344-4c9f-85f6-0aca2febaa75" targetNamespace="http://schemas.microsoft.com/office/2006/metadata/properties" ma:root="true" ma:fieldsID="c498b6e645e58a400d4dcf200e0a7e3a" ns2:_="">
    <xsd:import namespace="ed7096c0-8344-4c9f-85f6-0aca2febaa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7096c0-8344-4c9f-85f6-0aca2febaa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E57EE7-3181-4137-A5EC-8DCC3476F369}"/>
</file>

<file path=customXml/itemProps2.xml><?xml version="1.0" encoding="utf-8"?>
<ds:datastoreItem xmlns:ds="http://schemas.openxmlformats.org/officeDocument/2006/customXml" ds:itemID="{A81FC697-4CB9-4386-B5AA-C247BEB35793}"/>
</file>

<file path=customXml/itemProps3.xml><?xml version="1.0" encoding="utf-8"?>
<ds:datastoreItem xmlns:ds="http://schemas.openxmlformats.org/officeDocument/2006/customXml" ds:itemID="{E63CC4A7-C70D-4B13-9CD4-73BC2F105358}"/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1852</Words>
  <Application>Microsoft Office PowerPoint</Application>
  <PresentationFormat>Breitbild</PresentationFormat>
  <Paragraphs>301</Paragraphs>
  <Slides>21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9" baseType="lpstr">
      <vt:lpstr>Abadi</vt:lpstr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PowerPoint-Präsentation</vt:lpstr>
      <vt:lpstr>Selbstlerneinheit  „Mangelhafte Lieferung“  Städt. Berufsschule für Büromanagement und Industriekaufleute Klasse 10 J Mentorin: Regina Thaler</vt:lpstr>
      <vt:lpstr>Agenda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Interkulturelle Kompetenz im Kontext der erfolgreichen Integration von Migranten &amp; Geflüchteten  –  Möglichkeiten der Vermittlung Interkultureller Kompetenzen in der Beruflichen Schulbildung</dc:title>
  <dc:creator>Theresa Henzel</dc:creator>
  <cp:lastModifiedBy>Mihatsch, Ortwin (StMUK)</cp:lastModifiedBy>
  <cp:revision>668</cp:revision>
  <dcterms:created xsi:type="dcterms:W3CDTF">2019-12-10T20:10:40Z</dcterms:created>
  <dcterms:modified xsi:type="dcterms:W3CDTF">2020-09-08T06:21:14Z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0x010100B935B20CCED4684D99325C45522D6989</vt:lpwstr>
  </property>
</Properties>
</file>