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57" r:id="rId7"/>
    <p:sldId id="262" r:id="rId8"/>
    <p:sldId id="258" r:id="rId9"/>
    <p:sldId id="259"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C136CF-E16F-44A2-BA77-E6DB514EFCA7}" v="55" dt="2021-01-09T14:46:45.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76" d="100"/>
          <a:sy n="76" d="100"/>
        </p:scale>
        <p:origin x="-10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raud" userId="1dc496a8-9a7e-4d34-9ae2-ac6503cdc7e0" providerId="ADAL" clId="{BCC136CF-E16F-44A2-BA77-E6DB514EFCA7}"/>
    <pc:docChg chg="modSld">
      <pc:chgData name="Waltraud" userId="1dc496a8-9a7e-4d34-9ae2-ac6503cdc7e0" providerId="ADAL" clId="{BCC136CF-E16F-44A2-BA77-E6DB514EFCA7}" dt="2021-01-09T14:46:45.575" v="55" actId="20577"/>
      <pc:docMkLst>
        <pc:docMk/>
      </pc:docMkLst>
      <pc:sldChg chg="modSp modAnim">
        <pc:chgData name="Waltraud" userId="1dc496a8-9a7e-4d34-9ae2-ac6503cdc7e0" providerId="ADAL" clId="{BCC136CF-E16F-44A2-BA77-E6DB514EFCA7}" dt="2021-01-09T14:41:47.033" v="43" actId="113"/>
        <pc:sldMkLst>
          <pc:docMk/>
          <pc:sldMk cId="1521097657" sldId="257"/>
        </pc:sldMkLst>
        <pc:spChg chg="mod">
          <ac:chgData name="Waltraud" userId="1dc496a8-9a7e-4d34-9ae2-ac6503cdc7e0" providerId="ADAL" clId="{BCC136CF-E16F-44A2-BA77-E6DB514EFCA7}" dt="2021-01-09T14:41:47.033" v="43" actId="113"/>
          <ac:spMkLst>
            <pc:docMk/>
            <pc:sldMk cId="1521097657" sldId="257"/>
            <ac:spMk id="28" creationId="{0766D8C3-A8F8-408B-942D-CC548BBB4C81}"/>
          </ac:spMkLst>
        </pc:spChg>
      </pc:sldChg>
      <pc:sldChg chg="modSp">
        <pc:chgData name="Waltraud" userId="1dc496a8-9a7e-4d34-9ae2-ac6503cdc7e0" providerId="ADAL" clId="{BCC136CF-E16F-44A2-BA77-E6DB514EFCA7}" dt="2021-01-09T14:45:10.599" v="49" actId="20577"/>
        <pc:sldMkLst>
          <pc:docMk/>
          <pc:sldMk cId="1846812117" sldId="258"/>
        </pc:sldMkLst>
        <pc:spChg chg="mod">
          <ac:chgData name="Waltraud" userId="1dc496a8-9a7e-4d34-9ae2-ac6503cdc7e0" providerId="ADAL" clId="{BCC136CF-E16F-44A2-BA77-E6DB514EFCA7}" dt="2021-01-09T14:44:19.046" v="48" actId="20577"/>
          <ac:spMkLst>
            <pc:docMk/>
            <pc:sldMk cId="1846812117" sldId="258"/>
            <ac:spMk id="12" creationId="{D7DB6690-BAB5-481A-B97D-DFD84A553FD9}"/>
          </ac:spMkLst>
        </pc:spChg>
        <pc:spChg chg="mod">
          <ac:chgData name="Waltraud" userId="1dc496a8-9a7e-4d34-9ae2-ac6503cdc7e0" providerId="ADAL" clId="{BCC136CF-E16F-44A2-BA77-E6DB514EFCA7}" dt="2021-01-09T14:45:10.599" v="49" actId="20577"/>
          <ac:spMkLst>
            <pc:docMk/>
            <pc:sldMk cId="1846812117" sldId="258"/>
            <ac:spMk id="30" creationId="{DD6F66D0-5119-4B75-AD19-9DD3B6F93DB4}"/>
          </ac:spMkLst>
        </pc:spChg>
      </pc:sldChg>
      <pc:sldChg chg="addSp modSp mod modAnim">
        <pc:chgData name="Waltraud" userId="1dc496a8-9a7e-4d34-9ae2-ac6503cdc7e0" providerId="ADAL" clId="{BCC136CF-E16F-44A2-BA77-E6DB514EFCA7}" dt="2021-01-09T14:46:45.575" v="55" actId="20577"/>
        <pc:sldMkLst>
          <pc:docMk/>
          <pc:sldMk cId="3208067664" sldId="259"/>
        </pc:sldMkLst>
        <pc:spChg chg="mod">
          <ac:chgData name="Waltraud" userId="1dc496a8-9a7e-4d34-9ae2-ac6503cdc7e0" providerId="ADAL" clId="{BCC136CF-E16F-44A2-BA77-E6DB514EFCA7}" dt="2021-01-09T14:46:45.575" v="55" actId="20577"/>
          <ac:spMkLst>
            <pc:docMk/>
            <pc:sldMk cId="3208067664" sldId="259"/>
            <ac:spMk id="24" creationId="{88896717-9C3F-4628-87BD-C2A246553A8D}"/>
          </ac:spMkLst>
        </pc:spChg>
        <pc:picChg chg="add mod">
          <ac:chgData name="Waltraud" userId="1dc496a8-9a7e-4d34-9ae2-ac6503cdc7e0" providerId="ADAL" clId="{BCC136CF-E16F-44A2-BA77-E6DB514EFCA7}" dt="2021-01-09T14:45:56.714" v="51" actId="14100"/>
          <ac:picMkLst>
            <pc:docMk/>
            <pc:sldMk cId="3208067664" sldId="259"/>
            <ac:picMk id="65" creationId="{79749004-4312-4463-BB65-6BFA2300680F}"/>
          </ac:picMkLst>
        </pc:picChg>
      </pc:sldChg>
      <pc:sldChg chg="modAnim">
        <pc:chgData name="Waltraud" userId="1dc496a8-9a7e-4d34-9ae2-ac6503cdc7e0" providerId="ADAL" clId="{BCC136CF-E16F-44A2-BA77-E6DB514EFCA7}" dt="2021-01-09T14:39:42.571" v="8"/>
        <pc:sldMkLst>
          <pc:docMk/>
          <pc:sldMk cId="3407688092" sldId="261"/>
        </pc:sldMkLst>
      </pc:sldChg>
      <pc:sldChg chg="modAnim">
        <pc:chgData name="Waltraud" userId="1dc496a8-9a7e-4d34-9ae2-ac6503cdc7e0" providerId="ADAL" clId="{BCC136CF-E16F-44A2-BA77-E6DB514EFCA7}" dt="2021-01-09T14:43:10.648" v="46"/>
        <pc:sldMkLst>
          <pc:docMk/>
          <pc:sldMk cId="1811149527"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372616C-D3BB-42FF-9E23-349E090815C9}"/>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DAA07DA7-161D-42A5-AC4A-88D7F605AC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5DF58967-A902-4A8C-ABE4-820C18744940}"/>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5" name="Fußzeilenplatzhalter 4">
            <a:extLst>
              <a:ext uri="{FF2B5EF4-FFF2-40B4-BE49-F238E27FC236}">
                <a16:creationId xmlns:a16="http://schemas.microsoft.com/office/drawing/2014/main" xmlns="" id="{6A08A822-695B-4F0E-A4B9-6F395595C4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068E43AB-1A35-4A00-BF76-00D8BD64063A}"/>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1705076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5FFFAE3-1A69-4A49-A379-42FF1612B50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4A723C10-FFDF-4008-BF2B-48AE9A7C195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9A166F3F-F33E-4C39-96BB-B3B89E3B1598}"/>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5" name="Fußzeilenplatzhalter 4">
            <a:extLst>
              <a:ext uri="{FF2B5EF4-FFF2-40B4-BE49-F238E27FC236}">
                <a16:creationId xmlns:a16="http://schemas.microsoft.com/office/drawing/2014/main" xmlns="" id="{78825013-7BB2-4769-BA70-1EAD34A7DBC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0970B689-A985-4AB6-9C80-787F0E3B4676}"/>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176944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3F82ABC0-682A-4D36-95FC-48EE743657B7}"/>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8EC890FD-B0B6-45EE-BB18-F277307D1D7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5ADF0C5C-09A9-44AE-8982-3B42AA89F673}"/>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5" name="Fußzeilenplatzhalter 4">
            <a:extLst>
              <a:ext uri="{FF2B5EF4-FFF2-40B4-BE49-F238E27FC236}">
                <a16:creationId xmlns:a16="http://schemas.microsoft.com/office/drawing/2014/main" xmlns="" id="{E82839C5-5571-4B48-8652-D66C293EDA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2F9B9E19-F0C0-4CC4-95E2-5EB287A59B58}"/>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1289230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A26961-B4EA-482B-9557-B6E57BA01B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40460C84-E329-4BB3-B247-8675C13289F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55520224-88C1-4980-8C38-6BA5B10BF019}"/>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5" name="Fußzeilenplatzhalter 4">
            <a:extLst>
              <a:ext uri="{FF2B5EF4-FFF2-40B4-BE49-F238E27FC236}">
                <a16:creationId xmlns:a16="http://schemas.microsoft.com/office/drawing/2014/main" xmlns="" id="{E64F80E7-E559-4B69-B4C6-E0117C9BDD9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57AFFB57-BA71-49B6-8504-B90DDE2DCE48}"/>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455424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4CF6AA9-721B-4892-A84E-11706BF8C33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6D2E940E-6559-403B-9D54-213806F07D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DAA3676F-09E6-45A7-9FAF-BE11FA5C6155}"/>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5" name="Fußzeilenplatzhalter 4">
            <a:extLst>
              <a:ext uri="{FF2B5EF4-FFF2-40B4-BE49-F238E27FC236}">
                <a16:creationId xmlns:a16="http://schemas.microsoft.com/office/drawing/2014/main" xmlns="" id="{47B85ACF-CCAD-44E9-BC0C-251553798D2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2A01B7DF-9D67-4C90-8176-35EAE4C2C342}"/>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142805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9381009-B973-4044-B14A-635BED208E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F34375E5-6DAE-45C2-BAB3-4B19C6CCC20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63EEB3F3-4D83-432A-A30D-15AA2B68247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3950FD68-DCFA-450E-8FEE-F187A82A0B6A}"/>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6" name="Fußzeilenplatzhalter 5">
            <a:extLst>
              <a:ext uri="{FF2B5EF4-FFF2-40B4-BE49-F238E27FC236}">
                <a16:creationId xmlns:a16="http://schemas.microsoft.com/office/drawing/2014/main" xmlns="" id="{0FA78417-72D6-445A-82F4-8E031317B00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20221CDC-4F10-4695-9788-1A49F7E36BF4}"/>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136635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1613391-A208-47C7-97D7-85749481167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CC7890BB-E0FF-48BE-89CC-65F6B671B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C8B8261D-F042-4DD0-8483-FD8A7E50F5C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6AC32225-B171-4E40-9DFA-7F96A1EB31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A81E0AA7-6E7D-4920-8B09-C6DA78F4E53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A44C7479-972E-4606-AD83-75C1910C52CD}"/>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8" name="Fußzeilenplatzhalter 7">
            <a:extLst>
              <a:ext uri="{FF2B5EF4-FFF2-40B4-BE49-F238E27FC236}">
                <a16:creationId xmlns:a16="http://schemas.microsoft.com/office/drawing/2014/main" xmlns="" id="{F9B8D949-5685-4910-B5E2-4BE1AB00FA13}"/>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418673C2-346D-4F24-860D-948816405F75}"/>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415224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D2D0CA3-1BE6-4D94-9E40-B23A74B9FEE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48A67168-F1C6-4F69-B180-6ADD320F56E2}"/>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4" name="Fußzeilenplatzhalter 3">
            <a:extLst>
              <a:ext uri="{FF2B5EF4-FFF2-40B4-BE49-F238E27FC236}">
                <a16:creationId xmlns:a16="http://schemas.microsoft.com/office/drawing/2014/main" xmlns="" id="{097CC1F7-8088-4279-B077-81A8A449481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2C5B35CE-97FA-472E-83DF-B1B1965535AD}"/>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576924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B224CB96-9F73-45CB-8930-27D7F0B677F6}"/>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3" name="Fußzeilenplatzhalter 2">
            <a:extLst>
              <a:ext uri="{FF2B5EF4-FFF2-40B4-BE49-F238E27FC236}">
                <a16:creationId xmlns:a16="http://schemas.microsoft.com/office/drawing/2014/main" xmlns="" id="{9A68ECA7-E480-4C26-B977-3A855C4B5BF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59C34BA3-D2B8-4057-82E9-9A7CDAF5C1C9}"/>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3063086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E1AFB76-80DF-4917-9731-49418AE321B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75567532-A8EC-4B5F-95C5-891027D537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14E24E5E-6A59-4E5A-8C88-C997C08105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D7A54E10-89F1-4E1B-BAA1-9AE6E59A2E84}"/>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6" name="Fußzeilenplatzhalter 5">
            <a:extLst>
              <a:ext uri="{FF2B5EF4-FFF2-40B4-BE49-F238E27FC236}">
                <a16:creationId xmlns:a16="http://schemas.microsoft.com/office/drawing/2014/main" xmlns="" id="{A4457F1D-7EC5-46DA-9118-1630447C136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DD33A983-AA50-4379-82A3-15094BBAD16E}"/>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228949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4236134-2F17-4833-BC7A-23F0FA7CA2C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BBCFC375-AF7F-454D-8541-8945136F4B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B92BFC5E-D8AA-498E-9C6E-889A13AE01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9E11AA38-A695-4625-80EB-E907A970B7E3}"/>
              </a:ext>
            </a:extLst>
          </p:cNvPr>
          <p:cNvSpPr>
            <a:spLocks noGrp="1"/>
          </p:cNvSpPr>
          <p:nvPr>
            <p:ph type="dt" sz="half" idx="10"/>
          </p:nvPr>
        </p:nvSpPr>
        <p:spPr/>
        <p:txBody>
          <a:bodyPr/>
          <a:lstStyle/>
          <a:p>
            <a:fld id="{6710F195-7954-49FD-A523-72FA72259497}" type="datetimeFigureOut">
              <a:rPr lang="de-DE" smtClean="0"/>
              <a:t>21.01.2021</a:t>
            </a:fld>
            <a:endParaRPr lang="de-DE"/>
          </a:p>
        </p:txBody>
      </p:sp>
      <p:sp>
        <p:nvSpPr>
          <p:cNvPr id="6" name="Fußzeilenplatzhalter 5">
            <a:extLst>
              <a:ext uri="{FF2B5EF4-FFF2-40B4-BE49-F238E27FC236}">
                <a16:creationId xmlns:a16="http://schemas.microsoft.com/office/drawing/2014/main" xmlns="" id="{5B19E1B8-3075-405F-8DAE-82430878789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0A5AD71F-BB08-4594-84C0-3C20030C2AF7}"/>
              </a:ext>
            </a:extLst>
          </p:cNvPr>
          <p:cNvSpPr>
            <a:spLocks noGrp="1"/>
          </p:cNvSpPr>
          <p:nvPr>
            <p:ph type="sldNum" sz="quarter" idx="12"/>
          </p:nvPr>
        </p:nvSpPr>
        <p:spPr/>
        <p:txBody>
          <a:bodyPr/>
          <a:lstStyle/>
          <a:p>
            <a:fld id="{456A2822-D618-4798-97A4-D1EB6A53BCC7}" type="slidenum">
              <a:rPr lang="de-DE" smtClean="0"/>
              <a:t>‹Nr.›</a:t>
            </a:fld>
            <a:endParaRPr lang="de-DE"/>
          </a:p>
        </p:txBody>
      </p:sp>
    </p:spTree>
    <p:extLst>
      <p:ext uri="{BB962C8B-B14F-4D97-AF65-F5344CB8AC3E}">
        <p14:creationId xmlns:p14="http://schemas.microsoft.com/office/powerpoint/2010/main" val="2204730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B888A156-7743-4F9C-871D-9DE871566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ADC9070A-5ECA-48BD-8EE1-A16500605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96BF5FDA-BA9E-4C25-A742-50A3E1D6C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0F195-7954-49FD-A523-72FA72259497}" type="datetimeFigureOut">
              <a:rPr lang="de-DE" smtClean="0"/>
              <a:t>21.01.2021</a:t>
            </a:fld>
            <a:endParaRPr lang="de-DE"/>
          </a:p>
        </p:txBody>
      </p:sp>
      <p:sp>
        <p:nvSpPr>
          <p:cNvPr id="5" name="Fußzeilenplatzhalter 4">
            <a:extLst>
              <a:ext uri="{FF2B5EF4-FFF2-40B4-BE49-F238E27FC236}">
                <a16:creationId xmlns:a16="http://schemas.microsoft.com/office/drawing/2014/main" xmlns="" id="{E07CE3BD-8645-4964-8F8B-D1E4AFC92C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8FA6F7EB-28A3-4FEE-8736-D0AA60FC23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A2822-D618-4798-97A4-D1EB6A53BCC7}" type="slidenum">
              <a:rPr lang="de-DE" smtClean="0"/>
              <a:t>‹Nr.›</a:t>
            </a:fld>
            <a:endParaRPr lang="de-DE"/>
          </a:p>
        </p:txBody>
      </p:sp>
    </p:spTree>
    <p:extLst>
      <p:ext uri="{BB962C8B-B14F-4D97-AF65-F5344CB8AC3E}">
        <p14:creationId xmlns:p14="http://schemas.microsoft.com/office/powerpoint/2010/main" val="1955765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91213F7-8626-4DB6-A465-C727381C8B46}"/>
              </a:ext>
            </a:extLst>
          </p:cNvPr>
          <p:cNvSpPr>
            <a:spLocks noGrp="1"/>
          </p:cNvSpPr>
          <p:nvPr>
            <p:ph type="ctrTitle"/>
          </p:nvPr>
        </p:nvSpPr>
        <p:spPr>
          <a:xfrm>
            <a:off x="1524000" y="2256896"/>
            <a:ext cx="9144000" cy="2387600"/>
          </a:xfrm>
        </p:spPr>
        <p:txBody>
          <a:bodyPr>
            <a:normAutofit fontScale="90000"/>
          </a:bodyPr>
          <a:lstStyle/>
          <a:p>
            <a:r>
              <a:rPr lang="de-DE"/>
              <a:t>Automatisierte virtuelle Anwesenheitskontrolle </a:t>
            </a:r>
            <a:br>
              <a:rPr lang="de-DE"/>
            </a:br>
            <a:r>
              <a:rPr lang="de-DE"/>
              <a:t>in MS-Teams </a:t>
            </a:r>
            <a:br>
              <a:rPr lang="de-DE"/>
            </a:br>
            <a:r>
              <a:rPr lang="de-DE"/>
              <a:t>und einer Quiz-Aufgabenabgabe über FORMS</a:t>
            </a:r>
          </a:p>
        </p:txBody>
      </p:sp>
      <p:sp>
        <p:nvSpPr>
          <p:cNvPr id="3" name="Untertitel 2">
            <a:extLst>
              <a:ext uri="{FF2B5EF4-FFF2-40B4-BE49-F238E27FC236}">
                <a16:creationId xmlns:a16="http://schemas.microsoft.com/office/drawing/2014/main" xmlns="" id="{FD8448AA-8EDE-4CE0-8BC9-5B94BC06B1DF}"/>
              </a:ext>
            </a:extLst>
          </p:cNvPr>
          <p:cNvSpPr>
            <a:spLocks noGrp="1"/>
          </p:cNvSpPr>
          <p:nvPr>
            <p:ph type="subTitle" idx="1"/>
          </p:nvPr>
        </p:nvSpPr>
        <p:spPr>
          <a:xfrm>
            <a:off x="2190427" y="4693745"/>
            <a:ext cx="7689742" cy="1655762"/>
          </a:xfrm>
        </p:spPr>
        <p:txBody>
          <a:bodyPr/>
          <a:lstStyle/>
          <a:p>
            <a:r>
              <a:rPr lang="de-DE"/>
              <a:t>Mega hilfreiches Tool zur virtuellen Anwesenheitskontrolle im Hybrid- und Distanzunterricht</a:t>
            </a:r>
          </a:p>
        </p:txBody>
      </p:sp>
      <p:pic>
        <p:nvPicPr>
          <p:cNvPr id="5" name="Grafik 4" descr="Ein Bild, das Text, Poolball, ClipArt enthält.&#10;&#10;Automatisch generierte Beschreibung">
            <a:extLst>
              <a:ext uri="{FF2B5EF4-FFF2-40B4-BE49-F238E27FC236}">
                <a16:creationId xmlns:a16="http://schemas.microsoft.com/office/drawing/2014/main" xmlns="" id="{E48E825D-7351-4676-AE09-E9A4B9F03C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714" y="5521626"/>
            <a:ext cx="1804572" cy="926672"/>
          </a:xfrm>
          <a:prstGeom prst="rect">
            <a:avLst/>
          </a:prstGeom>
        </p:spPr>
      </p:pic>
      <p:pic>
        <p:nvPicPr>
          <p:cNvPr id="7" name="Grafik 6">
            <a:extLst>
              <a:ext uri="{FF2B5EF4-FFF2-40B4-BE49-F238E27FC236}">
                <a16:creationId xmlns:a16="http://schemas.microsoft.com/office/drawing/2014/main" xmlns="" id="{DFF8BA55-642A-4391-9A5B-1FD59E4E20C6}"/>
              </a:ext>
            </a:extLst>
          </p:cNvPr>
          <p:cNvPicPr>
            <a:picLocks noChangeAspect="1"/>
          </p:cNvPicPr>
          <p:nvPr/>
        </p:nvPicPr>
        <p:blipFill>
          <a:blip r:embed="rId3"/>
          <a:stretch>
            <a:fillRect/>
          </a:stretch>
        </p:blipFill>
        <p:spPr>
          <a:xfrm>
            <a:off x="7966249" y="3690510"/>
            <a:ext cx="907069" cy="953986"/>
          </a:xfrm>
          <a:prstGeom prst="rect">
            <a:avLst/>
          </a:prstGeom>
        </p:spPr>
      </p:pic>
      <p:pic>
        <p:nvPicPr>
          <p:cNvPr id="9" name="Grafik 8">
            <a:extLst>
              <a:ext uri="{FF2B5EF4-FFF2-40B4-BE49-F238E27FC236}">
                <a16:creationId xmlns:a16="http://schemas.microsoft.com/office/drawing/2014/main" xmlns="" id="{67ECF6DC-5BA2-4D85-9253-DF05157C6AAC}"/>
              </a:ext>
            </a:extLst>
          </p:cNvPr>
          <p:cNvPicPr>
            <a:picLocks noChangeAspect="1"/>
          </p:cNvPicPr>
          <p:nvPr/>
        </p:nvPicPr>
        <p:blipFill>
          <a:blip r:embed="rId4"/>
          <a:stretch>
            <a:fillRect/>
          </a:stretch>
        </p:blipFill>
        <p:spPr>
          <a:xfrm>
            <a:off x="8092159" y="2389269"/>
            <a:ext cx="781159" cy="762106"/>
          </a:xfrm>
          <a:prstGeom prst="rect">
            <a:avLst/>
          </a:prstGeom>
        </p:spPr>
      </p:pic>
    </p:spTree>
    <p:extLst>
      <p:ext uri="{BB962C8B-B14F-4D97-AF65-F5344CB8AC3E}">
        <p14:creationId xmlns:p14="http://schemas.microsoft.com/office/powerpoint/2010/main" val="1503911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xmlns="" id="{EF7DE2A4-A45D-4C40-992B-B426F30692DA}"/>
              </a:ext>
            </a:extLst>
          </p:cNvPr>
          <p:cNvPicPr>
            <a:picLocks noChangeAspect="1"/>
          </p:cNvPicPr>
          <p:nvPr/>
        </p:nvPicPr>
        <p:blipFill>
          <a:blip r:embed="rId2"/>
          <a:stretch>
            <a:fillRect/>
          </a:stretch>
        </p:blipFill>
        <p:spPr>
          <a:xfrm>
            <a:off x="5754188" y="940221"/>
            <a:ext cx="4811842" cy="1870772"/>
          </a:xfrm>
          <a:prstGeom prst="rect">
            <a:avLst/>
          </a:prstGeom>
        </p:spPr>
      </p:pic>
      <p:pic>
        <p:nvPicPr>
          <p:cNvPr id="2" name="Grafik 1">
            <a:extLst>
              <a:ext uri="{FF2B5EF4-FFF2-40B4-BE49-F238E27FC236}">
                <a16:creationId xmlns:a16="http://schemas.microsoft.com/office/drawing/2014/main" xmlns="" id="{965771BA-F189-4C6F-89D1-48F0D250EA5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3707" y="1576002"/>
            <a:ext cx="2278149" cy="2761766"/>
          </a:xfrm>
          <a:prstGeom prst="rect">
            <a:avLst/>
          </a:prstGeom>
        </p:spPr>
      </p:pic>
      <p:sp>
        <p:nvSpPr>
          <p:cNvPr id="3" name="Textfeld 2">
            <a:extLst>
              <a:ext uri="{FF2B5EF4-FFF2-40B4-BE49-F238E27FC236}">
                <a16:creationId xmlns:a16="http://schemas.microsoft.com/office/drawing/2014/main" xmlns="" id="{69A3914D-4E05-4657-BF26-159EB37CE452}"/>
              </a:ext>
            </a:extLst>
          </p:cNvPr>
          <p:cNvSpPr txBox="1"/>
          <p:nvPr/>
        </p:nvSpPr>
        <p:spPr>
          <a:xfrm>
            <a:off x="394705" y="157882"/>
            <a:ext cx="4164138" cy="461665"/>
          </a:xfrm>
          <a:prstGeom prst="rect">
            <a:avLst/>
          </a:prstGeom>
          <a:noFill/>
        </p:spPr>
        <p:txBody>
          <a:bodyPr wrap="square" rtlCol="0">
            <a:spAutoFit/>
          </a:bodyPr>
          <a:lstStyle/>
          <a:p>
            <a:r>
              <a:rPr lang="de-DE" sz="2400"/>
              <a:t>Quiz-Aufgabe in Teams anlegen</a:t>
            </a:r>
          </a:p>
        </p:txBody>
      </p:sp>
      <p:sp>
        <p:nvSpPr>
          <p:cNvPr id="4" name="Textfeld 3">
            <a:extLst>
              <a:ext uri="{FF2B5EF4-FFF2-40B4-BE49-F238E27FC236}">
                <a16:creationId xmlns:a16="http://schemas.microsoft.com/office/drawing/2014/main" xmlns="" id="{13B1B278-7634-4191-8C92-FB5252C0BB75}"/>
              </a:ext>
            </a:extLst>
          </p:cNvPr>
          <p:cNvSpPr txBox="1"/>
          <p:nvPr/>
        </p:nvSpPr>
        <p:spPr>
          <a:xfrm>
            <a:off x="394705" y="682276"/>
            <a:ext cx="2808984" cy="830997"/>
          </a:xfrm>
          <a:prstGeom prst="rect">
            <a:avLst/>
          </a:prstGeom>
          <a:noFill/>
        </p:spPr>
        <p:txBody>
          <a:bodyPr wrap="square" rtlCol="0">
            <a:spAutoFit/>
          </a:bodyPr>
          <a:lstStyle/>
          <a:p>
            <a:pPr marL="342900" indent="-342900">
              <a:buFont typeface="+mj-lt"/>
              <a:buAutoNum type="arabicPeriod"/>
            </a:pPr>
            <a:r>
              <a:rPr lang="de-DE" sz="1600"/>
              <a:t>Registerkarte „</a:t>
            </a:r>
            <a:r>
              <a:rPr lang="de-DE" sz="1600" b="1">
                <a:solidFill>
                  <a:srgbClr val="7030A0"/>
                </a:solidFill>
              </a:rPr>
              <a:t>Aufgabe</a:t>
            </a:r>
            <a:r>
              <a:rPr lang="de-DE" sz="1600"/>
              <a:t>“ in Teams wählen, </a:t>
            </a:r>
            <a:r>
              <a:rPr lang="de-DE" sz="1600" b="1">
                <a:solidFill>
                  <a:srgbClr val="7030A0"/>
                </a:solidFill>
              </a:rPr>
              <a:t>erstellen</a:t>
            </a:r>
            <a:r>
              <a:rPr lang="de-DE" sz="1600"/>
              <a:t> anklicken</a:t>
            </a:r>
          </a:p>
        </p:txBody>
      </p:sp>
      <p:sp>
        <p:nvSpPr>
          <p:cNvPr id="5" name="Ellipse 4">
            <a:extLst>
              <a:ext uri="{FF2B5EF4-FFF2-40B4-BE49-F238E27FC236}">
                <a16:creationId xmlns:a16="http://schemas.microsoft.com/office/drawing/2014/main" xmlns="" id="{530A63B3-A6CF-457C-BB42-4B4C5223C6F4}"/>
              </a:ext>
            </a:extLst>
          </p:cNvPr>
          <p:cNvSpPr/>
          <p:nvPr/>
        </p:nvSpPr>
        <p:spPr>
          <a:xfrm>
            <a:off x="2552425" y="1576002"/>
            <a:ext cx="539431" cy="348419"/>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5">
            <a:extLst>
              <a:ext uri="{FF2B5EF4-FFF2-40B4-BE49-F238E27FC236}">
                <a16:creationId xmlns:a16="http://schemas.microsoft.com/office/drawing/2014/main" xmlns="" id="{5FC3ECE7-E663-4B77-B492-83E50366EBCE}"/>
              </a:ext>
            </a:extLst>
          </p:cNvPr>
          <p:cNvSpPr/>
          <p:nvPr/>
        </p:nvSpPr>
        <p:spPr>
          <a:xfrm>
            <a:off x="793972" y="4002506"/>
            <a:ext cx="686172" cy="348419"/>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xmlns="" id="{3E41A0A2-72EA-43E3-BED6-4A4F93340BE8}"/>
              </a:ext>
            </a:extLst>
          </p:cNvPr>
          <p:cNvPicPr>
            <a:picLocks noChangeAspect="1"/>
          </p:cNvPicPr>
          <p:nvPr/>
        </p:nvPicPr>
        <p:blipFill>
          <a:blip r:embed="rId4"/>
          <a:stretch>
            <a:fillRect/>
          </a:stretch>
        </p:blipFill>
        <p:spPr>
          <a:xfrm>
            <a:off x="1952781" y="2815965"/>
            <a:ext cx="1898820" cy="1584532"/>
          </a:xfrm>
          <a:prstGeom prst="rect">
            <a:avLst/>
          </a:prstGeom>
        </p:spPr>
      </p:pic>
      <p:cxnSp>
        <p:nvCxnSpPr>
          <p:cNvPr id="10" name="Gerade Verbindung mit Pfeil 9">
            <a:extLst>
              <a:ext uri="{FF2B5EF4-FFF2-40B4-BE49-F238E27FC236}">
                <a16:creationId xmlns:a16="http://schemas.microsoft.com/office/drawing/2014/main" xmlns="" id="{15E10000-2368-4A1C-B390-A748A7682F59}"/>
              </a:ext>
            </a:extLst>
          </p:cNvPr>
          <p:cNvCxnSpPr/>
          <p:nvPr/>
        </p:nvCxnSpPr>
        <p:spPr>
          <a:xfrm>
            <a:off x="1578820" y="4176715"/>
            <a:ext cx="296029"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xmlns="" id="{9EF205FD-69BF-432D-A29E-D9BD351BDA0E}"/>
              </a:ext>
            </a:extLst>
          </p:cNvPr>
          <p:cNvSpPr txBox="1"/>
          <p:nvPr/>
        </p:nvSpPr>
        <p:spPr>
          <a:xfrm>
            <a:off x="470357" y="4510534"/>
            <a:ext cx="2808984" cy="338554"/>
          </a:xfrm>
          <a:prstGeom prst="rect">
            <a:avLst/>
          </a:prstGeom>
          <a:noFill/>
        </p:spPr>
        <p:txBody>
          <a:bodyPr wrap="square" rtlCol="0">
            <a:spAutoFit/>
          </a:bodyPr>
          <a:lstStyle/>
          <a:p>
            <a:r>
              <a:rPr lang="de-DE" sz="1600"/>
              <a:t>2. „</a:t>
            </a:r>
            <a:r>
              <a:rPr lang="de-DE" sz="1600" b="1">
                <a:solidFill>
                  <a:srgbClr val="7030A0"/>
                </a:solidFill>
              </a:rPr>
              <a:t>Quiz</a:t>
            </a:r>
            <a:r>
              <a:rPr lang="de-DE" sz="1600"/>
              <a:t>“ auswählen</a:t>
            </a:r>
          </a:p>
        </p:txBody>
      </p:sp>
      <p:sp>
        <p:nvSpPr>
          <p:cNvPr id="12" name="Ellipse 11">
            <a:extLst>
              <a:ext uri="{FF2B5EF4-FFF2-40B4-BE49-F238E27FC236}">
                <a16:creationId xmlns:a16="http://schemas.microsoft.com/office/drawing/2014/main" xmlns="" id="{A7BB48C1-A764-48F1-80FB-C8419D249D17}"/>
              </a:ext>
            </a:extLst>
          </p:cNvPr>
          <p:cNvSpPr/>
          <p:nvPr/>
        </p:nvSpPr>
        <p:spPr>
          <a:xfrm>
            <a:off x="2039309" y="3259812"/>
            <a:ext cx="703891" cy="348419"/>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xmlns="" id="{5837F206-7E08-4D3A-8248-AE45B724BF5B}"/>
              </a:ext>
            </a:extLst>
          </p:cNvPr>
          <p:cNvPicPr>
            <a:picLocks noChangeAspect="1"/>
          </p:cNvPicPr>
          <p:nvPr/>
        </p:nvPicPr>
        <p:blipFill>
          <a:blip r:embed="rId5"/>
          <a:stretch>
            <a:fillRect/>
          </a:stretch>
        </p:blipFill>
        <p:spPr>
          <a:xfrm>
            <a:off x="2173089" y="5008697"/>
            <a:ext cx="1956899" cy="1277134"/>
          </a:xfrm>
          <a:prstGeom prst="rect">
            <a:avLst/>
          </a:prstGeom>
        </p:spPr>
      </p:pic>
      <p:cxnSp>
        <p:nvCxnSpPr>
          <p:cNvPr id="14" name="Gerade Verbindung mit Pfeil 13">
            <a:extLst>
              <a:ext uri="{FF2B5EF4-FFF2-40B4-BE49-F238E27FC236}">
                <a16:creationId xmlns:a16="http://schemas.microsoft.com/office/drawing/2014/main" xmlns="" id="{089C15B5-6DF0-4AF8-909F-7AAD1D085107}"/>
              </a:ext>
            </a:extLst>
          </p:cNvPr>
          <p:cNvCxnSpPr>
            <a:cxnSpLocks/>
          </p:cNvCxnSpPr>
          <p:nvPr/>
        </p:nvCxnSpPr>
        <p:spPr>
          <a:xfrm flipH="1">
            <a:off x="2841876" y="4510534"/>
            <a:ext cx="6578" cy="55484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xmlns="" id="{3C5E52D4-CD51-47C6-B182-8E675FB7A28D}"/>
              </a:ext>
            </a:extLst>
          </p:cNvPr>
          <p:cNvSpPr txBox="1"/>
          <p:nvPr/>
        </p:nvSpPr>
        <p:spPr>
          <a:xfrm>
            <a:off x="470357" y="5060035"/>
            <a:ext cx="1956899" cy="1323439"/>
          </a:xfrm>
          <a:prstGeom prst="rect">
            <a:avLst/>
          </a:prstGeom>
          <a:noFill/>
        </p:spPr>
        <p:txBody>
          <a:bodyPr wrap="square" rtlCol="0">
            <a:spAutoFit/>
          </a:bodyPr>
          <a:lstStyle/>
          <a:p>
            <a:r>
              <a:rPr lang="de-DE" sz="1600"/>
              <a:t>3. Man wechselt dadurch automatisch nach Forms </a:t>
            </a:r>
          </a:p>
          <a:p>
            <a:r>
              <a:rPr lang="de-DE" sz="1600"/>
              <a:t>=&gt; „</a:t>
            </a:r>
            <a:r>
              <a:rPr lang="de-DE" sz="1600" b="1">
                <a:solidFill>
                  <a:srgbClr val="7030A0"/>
                </a:solidFill>
              </a:rPr>
              <a:t>Neues Quiz</a:t>
            </a:r>
            <a:r>
              <a:rPr lang="de-DE" sz="1600"/>
              <a:t>“ auswählen</a:t>
            </a:r>
          </a:p>
        </p:txBody>
      </p:sp>
      <p:sp>
        <p:nvSpPr>
          <p:cNvPr id="20" name="Ellipse 19">
            <a:extLst>
              <a:ext uri="{FF2B5EF4-FFF2-40B4-BE49-F238E27FC236}">
                <a16:creationId xmlns:a16="http://schemas.microsoft.com/office/drawing/2014/main" xmlns="" id="{FCE89D63-22A8-4B8A-9A12-967569E4BA14}"/>
              </a:ext>
            </a:extLst>
          </p:cNvPr>
          <p:cNvSpPr/>
          <p:nvPr/>
        </p:nvSpPr>
        <p:spPr>
          <a:xfrm>
            <a:off x="2528771" y="5703488"/>
            <a:ext cx="1201193" cy="386420"/>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xmlns="" id="{EAA48948-B165-4DB2-8749-C13C56C5C8BA}"/>
              </a:ext>
            </a:extLst>
          </p:cNvPr>
          <p:cNvPicPr>
            <a:picLocks noChangeAspect="1"/>
          </p:cNvPicPr>
          <p:nvPr/>
        </p:nvPicPr>
        <p:blipFill rotWithShape="1">
          <a:blip r:embed="rId6"/>
          <a:srcRect t="74679"/>
          <a:stretch/>
        </p:blipFill>
        <p:spPr>
          <a:xfrm>
            <a:off x="5622380" y="3203066"/>
            <a:ext cx="4696778" cy="549224"/>
          </a:xfrm>
          <a:prstGeom prst="rect">
            <a:avLst/>
          </a:prstGeom>
        </p:spPr>
      </p:pic>
      <p:sp>
        <p:nvSpPr>
          <p:cNvPr id="22" name="Textfeld 21">
            <a:extLst>
              <a:ext uri="{FF2B5EF4-FFF2-40B4-BE49-F238E27FC236}">
                <a16:creationId xmlns:a16="http://schemas.microsoft.com/office/drawing/2014/main" xmlns="" id="{BA92A5E5-30F0-4E2C-A895-C291A11DC551}"/>
              </a:ext>
            </a:extLst>
          </p:cNvPr>
          <p:cNvSpPr txBox="1"/>
          <p:nvPr/>
        </p:nvSpPr>
        <p:spPr>
          <a:xfrm>
            <a:off x="5506135" y="91395"/>
            <a:ext cx="5238614" cy="338554"/>
          </a:xfrm>
          <a:prstGeom prst="rect">
            <a:avLst/>
          </a:prstGeom>
          <a:noFill/>
        </p:spPr>
        <p:txBody>
          <a:bodyPr wrap="square" rtlCol="0">
            <a:spAutoFit/>
          </a:bodyPr>
          <a:lstStyle/>
          <a:p>
            <a:pPr marL="177800" indent="-177800"/>
            <a:r>
              <a:rPr lang="de-DE" sz="1600"/>
              <a:t>4. Quiz benennen, z.B. „</a:t>
            </a:r>
            <a:r>
              <a:rPr lang="de-DE" sz="1600" b="1">
                <a:solidFill>
                  <a:srgbClr val="7030A0"/>
                </a:solidFill>
              </a:rPr>
              <a:t>Virtuelle Anwesenheitskontrolle</a:t>
            </a:r>
            <a:r>
              <a:rPr lang="de-DE" sz="1600"/>
              <a:t>“,</a:t>
            </a:r>
          </a:p>
        </p:txBody>
      </p:sp>
      <p:sp>
        <p:nvSpPr>
          <p:cNvPr id="23" name="Ellipse 22">
            <a:extLst>
              <a:ext uri="{FF2B5EF4-FFF2-40B4-BE49-F238E27FC236}">
                <a16:creationId xmlns:a16="http://schemas.microsoft.com/office/drawing/2014/main" xmlns="" id="{BEA6F448-2C94-4F3C-AEFB-5CB46ABC5833}"/>
              </a:ext>
            </a:extLst>
          </p:cNvPr>
          <p:cNvSpPr/>
          <p:nvPr/>
        </p:nvSpPr>
        <p:spPr>
          <a:xfrm>
            <a:off x="5942502" y="1648184"/>
            <a:ext cx="1773981" cy="288239"/>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xmlns="" id="{4D653E78-D6CC-4767-879F-8BC39709BCAB}"/>
              </a:ext>
            </a:extLst>
          </p:cNvPr>
          <p:cNvSpPr/>
          <p:nvPr/>
        </p:nvSpPr>
        <p:spPr>
          <a:xfrm>
            <a:off x="5811720" y="1901489"/>
            <a:ext cx="4255351" cy="48443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xmlns="" id="{CBA4FF4A-F99A-45CB-8D27-D305BA8563E6}"/>
              </a:ext>
            </a:extLst>
          </p:cNvPr>
          <p:cNvSpPr/>
          <p:nvPr/>
        </p:nvSpPr>
        <p:spPr>
          <a:xfrm>
            <a:off x="5942973" y="2437550"/>
            <a:ext cx="1490637" cy="25655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xmlns="" id="{C4414F59-5B53-4ADD-8253-97CD1B59C20C}"/>
              </a:ext>
            </a:extLst>
          </p:cNvPr>
          <p:cNvSpPr txBox="1"/>
          <p:nvPr/>
        </p:nvSpPr>
        <p:spPr>
          <a:xfrm>
            <a:off x="5532444" y="367808"/>
            <a:ext cx="6094902" cy="338554"/>
          </a:xfrm>
          <a:prstGeom prst="rect">
            <a:avLst/>
          </a:prstGeom>
          <a:noFill/>
        </p:spPr>
        <p:txBody>
          <a:bodyPr wrap="square">
            <a:spAutoFit/>
          </a:bodyPr>
          <a:lstStyle/>
          <a:p>
            <a:pPr marL="177800"/>
            <a:r>
              <a:rPr lang="de-DE" sz="1600"/>
              <a:t>Arbeitsauftrag „</a:t>
            </a:r>
            <a:r>
              <a:rPr lang="de-DE" sz="1600" b="1">
                <a:solidFill>
                  <a:srgbClr val="7030A0"/>
                </a:solidFill>
              </a:rPr>
              <a:t>Ausfüllen bis …</a:t>
            </a:r>
            <a:r>
              <a:rPr lang="de-DE" sz="1600"/>
              <a:t>“ ergänzen, </a:t>
            </a:r>
          </a:p>
        </p:txBody>
      </p:sp>
      <p:sp>
        <p:nvSpPr>
          <p:cNvPr id="28" name="Textfeld 27">
            <a:extLst>
              <a:ext uri="{FF2B5EF4-FFF2-40B4-BE49-F238E27FC236}">
                <a16:creationId xmlns:a16="http://schemas.microsoft.com/office/drawing/2014/main" xmlns="" id="{81A09C2C-46A6-448D-863D-F326C56E11D1}"/>
              </a:ext>
            </a:extLst>
          </p:cNvPr>
          <p:cNvSpPr txBox="1"/>
          <p:nvPr/>
        </p:nvSpPr>
        <p:spPr>
          <a:xfrm>
            <a:off x="5525866" y="653735"/>
            <a:ext cx="6094902" cy="338554"/>
          </a:xfrm>
          <a:prstGeom prst="rect">
            <a:avLst/>
          </a:prstGeom>
          <a:noFill/>
        </p:spPr>
        <p:txBody>
          <a:bodyPr wrap="square">
            <a:spAutoFit/>
          </a:bodyPr>
          <a:lstStyle/>
          <a:p>
            <a:pPr marL="177800"/>
            <a:r>
              <a:rPr lang="de-DE" sz="1600"/>
              <a:t>„</a:t>
            </a:r>
            <a:r>
              <a:rPr lang="de-DE" sz="1600" b="1">
                <a:solidFill>
                  <a:srgbClr val="7030A0"/>
                </a:solidFill>
              </a:rPr>
              <a:t>Neue Frage hinzufügen</a:t>
            </a:r>
            <a:r>
              <a:rPr lang="de-DE" sz="1600"/>
              <a:t>“ anklicken, </a:t>
            </a:r>
          </a:p>
        </p:txBody>
      </p:sp>
      <p:cxnSp>
        <p:nvCxnSpPr>
          <p:cNvPr id="29" name="Gerade Verbindung mit Pfeil 28">
            <a:extLst>
              <a:ext uri="{FF2B5EF4-FFF2-40B4-BE49-F238E27FC236}">
                <a16:creationId xmlns:a16="http://schemas.microsoft.com/office/drawing/2014/main" xmlns="" id="{D9419A84-A7E2-4C48-8404-E8BA9D897624}"/>
              </a:ext>
            </a:extLst>
          </p:cNvPr>
          <p:cNvCxnSpPr>
            <a:cxnSpLocks/>
          </p:cNvCxnSpPr>
          <p:nvPr/>
        </p:nvCxnSpPr>
        <p:spPr>
          <a:xfrm flipV="1">
            <a:off x="3929533" y="1135720"/>
            <a:ext cx="1991038" cy="446251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5" name="Textfeld 34">
            <a:extLst>
              <a:ext uri="{FF2B5EF4-FFF2-40B4-BE49-F238E27FC236}">
                <a16:creationId xmlns:a16="http://schemas.microsoft.com/office/drawing/2014/main" xmlns="" id="{F8D68138-535A-4B47-95AC-76D339ED503A}"/>
              </a:ext>
            </a:extLst>
          </p:cNvPr>
          <p:cNvSpPr txBox="1"/>
          <p:nvPr/>
        </p:nvSpPr>
        <p:spPr>
          <a:xfrm>
            <a:off x="5316242" y="2872241"/>
            <a:ext cx="6094902" cy="338554"/>
          </a:xfrm>
          <a:prstGeom prst="rect">
            <a:avLst/>
          </a:prstGeom>
          <a:noFill/>
        </p:spPr>
        <p:txBody>
          <a:bodyPr wrap="square">
            <a:spAutoFit/>
          </a:bodyPr>
          <a:lstStyle/>
          <a:p>
            <a:pPr marL="177800"/>
            <a:r>
              <a:rPr lang="de-DE" sz="1600"/>
              <a:t>5. Als ersten Aufgabentyp„</a:t>
            </a:r>
            <a:r>
              <a:rPr lang="de-DE" sz="1600" b="1">
                <a:solidFill>
                  <a:srgbClr val="7030A0"/>
                </a:solidFill>
              </a:rPr>
              <a:t>Auswahl</a:t>
            </a:r>
            <a:r>
              <a:rPr lang="de-DE" sz="1600"/>
              <a:t>“ anklicken, </a:t>
            </a:r>
          </a:p>
        </p:txBody>
      </p:sp>
      <p:sp>
        <p:nvSpPr>
          <p:cNvPr id="36" name="Ellipse 35">
            <a:extLst>
              <a:ext uri="{FF2B5EF4-FFF2-40B4-BE49-F238E27FC236}">
                <a16:creationId xmlns:a16="http://schemas.microsoft.com/office/drawing/2014/main" xmlns="" id="{98FAC84E-7319-4AD4-9A85-74898E15F144}"/>
              </a:ext>
            </a:extLst>
          </p:cNvPr>
          <p:cNvSpPr/>
          <p:nvPr/>
        </p:nvSpPr>
        <p:spPr>
          <a:xfrm>
            <a:off x="6203449" y="3278621"/>
            <a:ext cx="703891" cy="30603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a:extLst>
              <a:ext uri="{FF2B5EF4-FFF2-40B4-BE49-F238E27FC236}">
                <a16:creationId xmlns:a16="http://schemas.microsoft.com/office/drawing/2014/main" xmlns="" id="{ED06F826-21E9-476B-B530-06C934A85368}"/>
              </a:ext>
            </a:extLst>
          </p:cNvPr>
          <p:cNvSpPr txBox="1"/>
          <p:nvPr/>
        </p:nvSpPr>
        <p:spPr>
          <a:xfrm>
            <a:off x="5316242" y="3791419"/>
            <a:ext cx="6094902" cy="338554"/>
          </a:xfrm>
          <a:prstGeom prst="rect">
            <a:avLst/>
          </a:prstGeom>
          <a:noFill/>
        </p:spPr>
        <p:txBody>
          <a:bodyPr wrap="square">
            <a:spAutoFit/>
          </a:bodyPr>
          <a:lstStyle/>
          <a:p>
            <a:pPr marL="177800"/>
            <a:r>
              <a:rPr lang="de-DE" sz="1600"/>
              <a:t>6. z.B. </a:t>
            </a:r>
            <a:r>
              <a:rPr lang="de-DE" sz="1600" b="1">
                <a:solidFill>
                  <a:srgbClr val="7030A0"/>
                </a:solidFill>
              </a:rPr>
              <a:t>Ja/Nein-Frage </a:t>
            </a:r>
            <a:r>
              <a:rPr lang="de-DE" sz="1600"/>
              <a:t>stellen, als </a:t>
            </a:r>
            <a:r>
              <a:rPr lang="de-DE" sz="1600" b="1">
                <a:solidFill>
                  <a:srgbClr val="7030A0"/>
                </a:solidFill>
              </a:rPr>
              <a:t>Erforderlich</a:t>
            </a:r>
            <a:r>
              <a:rPr lang="de-DE" sz="1600"/>
              <a:t> einstellen </a:t>
            </a:r>
          </a:p>
        </p:txBody>
      </p:sp>
      <p:pic>
        <p:nvPicPr>
          <p:cNvPr id="41" name="Grafik 40">
            <a:extLst>
              <a:ext uri="{FF2B5EF4-FFF2-40B4-BE49-F238E27FC236}">
                <a16:creationId xmlns:a16="http://schemas.microsoft.com/office/drawing/2014/main" xmlns="" id="{F56D48E1-3606-434B-856D-DE2CA11FC558}"/>
              </a:ext>
            </a:extLst>
          </p:cNvPr>
          <p:cNvPicPr>
            <a:picLocks noChangeAspect="1"/>
          </p:cNvPicPr>
          <p:nvPr/>
        </p:nvPicPr>
        <p:blipFill>
          <a:blip r:embed="rId7"/>
          <a:stretch>
            <a:fillRect/>
          </a:stretch>
        </p:blipFill>
        <p:spPr>
          <a:xfrm>
            <a:off x="5754188" y="4083114"/>
            <a:ext cx="4734387" cy="2407077"/>
          </a:xfrm>
          <a:prstGeom prst="rect">
            <a:avLst/>
          </a:prstGeom>
        </p:spPr>
      </p:pic>
      <p:sp>
        <p:nvSpPr>
          <p:cNvPr id="43" name="Ellipse 42">
            <a:extLst>
              <a:ext uri="{FF2B5EF4-FFF2-40B4-BE49-F238E27FC236}">
                <a16:creationId xmlns:a16="http://schemas.microsoft.com/office/drawing/2014/main" xmlns="" id="{A14849EE-ECCB-4626-9574-940ADBCDB455}"/>
              </a:ext>
            </a:extLst>
          </p:cNvPr>
          <p:cNvSpPr/>
          <p:nvPr/>
        </p:nvSpPr>
        <p:spPr>
          <a:xfrm>
            <a:off x="5811720" y="4404560"/>
            <a:ext cx="3924338" cy="30603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Ellipse 43">
            <a:extLst>
              <a:ext uri="{FF2B5EF4-FFF2-40B4-BE49-F238E27FC236}">
                <a16:creationId xmlns:a16="http://schemas.microsoft.com/office/drawing/2014/main" xmlns="" id="{33B086A0-D40B-4ABB-BAB1-1C719C838508}"/>
              </a:ext>
            </a:extLst>
          </p:cNvPr>
          <p:cNvSpPr/>
          <p:nvPr/>
        </p:nvSpPr>
        <p:spPr>
          <a:xfrm>
            <a:off x="6007549" y="4794297"/>
            <a:ext cx="794553" cy="30603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xmlns="" id="{9D71D0FA-CDD7-49E6-9AE9-4DF6A8A32DCB}"/>
              </a:ext>
            </a:extLst>
          </p:cNvPr>
          <p:cNvSpPr/>
          <p:nvPr/>
        </p:nvSpPr>
        <p:spPr>
          <a:xfrm>
            <a:off x="5978684" y="5090747"/>
            <a:ext cx="794553" cy="30603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Ellipse 45">
            <a:extLst>
              <a:ext uri="{FF2B5EF4-FFF2-40B4-BE49-F238E27FC236}">
                <a16:creationId xmlns:a16="http://schemas.microsoft.com/office/drawing/2014/main" xmlns="" id="{47111E56-0A0C-4837-B611-D7A7B4B1FF79}"/>
              </a:ext>
            </a:extLst>
          </p:cNvPr>
          <p:cNvSpPr/>
          <p:nvPr/>
        </p:nvSpPr>
        <p:spPr>
          <a:xfrm>
            <a:off x="5695812" y="6137664"/>
            <a:ext cx="1761108" cy="43622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Textfeld 46">
            <a:extLst>
              <a:ext uri="{FF2B5EF4-FFF2-40B4-BE49-F238E27FC236}">
                <a16:creationId xmlns:a16="http://schemas.microsoft.com/office/drawing/2014/main" xmlns="" id="{B28DFA89-59FF-4135-88EE-FCE8C92D629C}"/>
              </a:ext>
            </a:extLst>
          </p:cNvPr>
          <p:cNvSpPr txBox="1"/>
          <p:nvPr/>
        </p:nvSpPr>
        <p:spPr>
          <a:xfrm>
            <a:off x="7398544" y="6137664"/>
            <a:ext cx="4609042" cy="584775"/>
          </a:xfrm>
          <a:prstGeom prst="rect">
            <a:avLst/>
          </a:prstGeom>
          <a:noFill/>
        </p:spPr>
        <p:txBody>
          <a:bodyPr wrap="square">
            <a:spAutoFit/>
          </a:bodyPr>
          <a:lstStyle/>
          <a:p>
            <a:pPr marL="177800"/>
            <a:r>
              <a:rPr lang="de-DE" sz="1600"/>
              <a:t>7. Schülern eine Möglichkeit für individuelle Fragen oder Rückmeldungen durch weitere Frage geben.</a:t>
            </a:r>
          </a:p>
        </p:txBody>
      </p:sp>
      <p:sp>
        <p:nvSpPr>
          <p:cNvPr id="48" name="Ellipse 47">
            <a:extLst>
              <a:ext uri="{FF2B5EF4-FFF2-40B4-BE49-F238E27FC236}">
                <a16:creationId xmlns:a16="http://schemas.microsoft.com/office/drawing/2014/main" xmlns="" id="{D1A2C206-5A0B-4444-A1DB-25CFFE1C45BC}"/>
              </a:ext>
            </a:extLst>
          </p:cNvPr>
          <p:cNvSpPr/>
          <p:nvPr/>
        </p:nvSpPr>
        <p:spPr>
          <a:xfrm>
            <a:off x="9156059" y="5831627"/>
            <a:ext cx="911012" cy="30603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768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8" grpId="0"/>
      <p:bldP spid="20" grpId="0" animBg="1"/>
      <p:bldP spid="22" grpId="0"/>
      <p:bldP spid="23" grpId="0" animBg="1"/>
      <p:bldP spid="24" grpId="0" animBg="1"/>
      <p:bldP spid="25" grpId="0" animBg="1"/>
      <p:bldP spid="27" grpId="0"/>
      <p:bldP spid="28" grpId="0"/>
      <p:bldP spid="35" grpId="0"/>
      <p:bldP spid="36" grpId="0" animBg="1"/>
      <p:bldP spid="39" grpId="0"/>
      <p:bldP spid="43" grpId="0" animBg="1"/>
      <p:bldP spid="44" grpId="0" animBg="1"/>
      <p:bldP spid="45" grpId="0" animBg="1"/>
      <p:bldP spid="46" grpId="0" animBg="1"/>
      <p:bldP spid="47" grpId="0"/>
      <p:bldP spid="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xmlns="" id="{9F77EBFB-4CA0-4A11-AA8C-4962B3C85EFA}"/>
              </a:ext>
            </a:extLst>
          </p:cNvPr>
          <p:cNvPicPr>
            <a:picLocks noChangeAspect="1"/>
          </p:cNvPicPr>
          <p:nvPr/>
        </p:nvPicPr>
        <p:blipFill rotWithShape="1">
          <a:blip r:embed="rId2"/>
          <a:srcRect t="60953"/>
          <a:stretch/>
        </p:blipFill>
        <p:spPr>
          <a:xfrm>
            <a:off x="233734" y="4732420"/>
            <a:ext cx="4800757" cy="2052420"/>
          </a:xfrm>
          <a:prstGeom prst="rect">
            <a:avLst/>
          </a:prstGeom>
        </p:spPr>
      </p:pic>
      <p:pic>
        <p:nvPicPr>
          <p:cNvPr id="18" name="Grafik 17">
            <a:extLst>
              <a:ext uri="{FF2B5EF4-FFF2-40B4-BE49-F238E27FC236}">
                <a16:creationId xmlns:a16="http://schemas.microsoft.com/office/drawing/2014/main" xmlns="" id="{6ADB4E6C-B1D5-4473-9940-968C3DA93134}"/>
              </a:ext>
            </a:extLst>
          </p:cNvPr>
          <p:cNvPicPr>
            <a:picLocks noChangeAspect="1"/>
          </p:cNvPicPr>
          <p:nvPr/>
        </p:nvPicPr>
        <p:blipFill>
          <a:blip r:embed="rId3"/>
          <a:stretch>
            <a:fillRect/>
          </a:stretch>
        </p:blipFill>
        <p:spPr>
          <a:xfrm>
            <a:off x="441535" y="778041"/>
            <a:ext cx="4688169" cy="3657600"/>
          </a:xfrm>
          <a:prstGeom prst="rect">
            <a:avLst/>
          </a:prstGeom>
        </p:spPr>
      </p:pic>
      <p:sp>
        <p:nvSpPr>
          <p:cNvPr id="19" name="Textfeld 18">
            <a:extLst>
              <a:ext uri="{FF2B5EF4-FFF2-40B4-BE49-F238E27FC236}">
                <a16:creationId xmlns:a16="http://schemas.microsoft.com/office/drawing/2014/main" xmlns="" id="{1A7AA6F1-BC8B-4388-BACA-C5815B7037AE}"/>
              </a:ext>
            </a:extLst>
          </p:cNvPr>
          <p:cNvSpPr txBox="1"/>
          <p:nvPr/>
        </p:nvSpPr>
        <p:spPr>
          <a:xfrm>
            <a:off x="307933" y="217538"/>
            <a:ext cx="4609042" cy="584775"/>
          </a:xfrm>
          <a:prstGeom prst="rect">
            <a:avLst/>
          </a:prstGeom>
          <a:noFill/>
        </p:spPr>
        <p:txBody>
          <a:bodyPr wrap="square">
            <a:spAutoFit/>
          </a:bodyPr>
          <a:lstStyle/>
          <a:p>
            <a:pPr marL="177800"/>
            <a:r>
              <a:rPr lang="de-DE" sz="1600"/>
              <a:t>8. Frei-</a:t>
            </a:r>
            <a:r>
              <a:rPr lang="de-DE" sz="1600" b="1">
                <a:solidFill>
                  <a:srgbClr val="7030A0"/>
                </a:solidFill>
              </a:rPr>
              <a:t>Text</a:t>
            </a:r>
            <a:r>
              <a:rPr lang="de-DE" sz="1600"/>
              <a:t>-Frage anlegen und </a:t>
            </a:r>
            <a:r>
              <a:rPr lang="de-DE" sz="1600" b="1">
                <a:solidFill>
                  <a:srgbClr val="7030A0"/>
                </a:solidFill>
              </a:rPr>
              <a:t>Frage</a:t>
            </a:r>
            <a:r>
              <a:rPr lang="de-DE" sz="1600"/>
              <a:t> eingeben, dabei</a:t>
            </a:r>
            <a:r>
              <a:rPr lang="de-DE" sz="1600" b="1"/>
              <a:t> </a:t>
            </a:r>
            <a:r>
              <a:rPr lang="de-DE" sz="1600" b="1">
                <a:solidFill>
                  <a:srgbClr val="7030A0"/>
                </a:solidFill>
              </a:rPr>
              <a:t>lange Antwort </a:t>
            </a:r>
            <a:r>
              <a:rPr lang="de-DE" sz="1600"/>
              <a:t>einstellen</a:t>
            </a:r>
          </a:p>
        </p:txBody>
      </p:sp>
      <p:sp>
        <p:nvSpPr>
          <p:cNvPr id="21" name="Ellipse 20">
            <a:extLst>
              <a:ext uri="{FF2B5EF4-FFF2-40B4-BE49-F238E27FC236}">
                <a16:creationId xmlns:a16="http://schemas.microsoft.com/office/drawing/2014/main" xmlns="" id="{62553BCC-4E87-4E02-99F6-2446B6EFEB11}"/>
              </a:ext>
            </a:extLst>
          </p:cNvPr>
          <p:cNvSpPr/>
          <p:nvPr/>
        </p:nvSpPr>
        <p:spPr>
          <a:xfrm>
            <a:off x="1495953" y="3938658"/>
            <a:ext cx="911012" cy="30603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mit Pfeil 21">
            <a:extLst>
              <a:ext uri="{FF2B5EF4-FFF2-40B4-BE49-F238E27FC236}">
                <a16:creationId xmlns:a16="http://schemas.microsoft.com/office/drawing/2014/main" xmlns="" id="{C563D153-D9F6-462F-8E18-9AA724BBD8E7}"/>
              </a:ext>
            </a:extLst>
          </p:cNvPr>
          <p:cNvCxnSpPr>
            <a:cxnSpLocks/>
          </p:cNvCxnSpPr>
          <p:nvPr/>
        </p:nvCxnSpPr>
        <p:spPr>
          <a:xfrm>
            <a:off x="1945781" y="4309838"/>
            <a:ext cx="0" cy="478729"/>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xmlns="" id="{FA81A781-ED83-4110-AC0D-FBDCCAA28634}"/>
              </a:ext>
            </a:extLst>
          </p:cNvPr>
          <p:cNvSpPr/>
          <p:nvPr/>
        </p:nvSpPr>
        <p:spPr>
          <a:xfrm>
            <a:off x="676759" y="5065536"/>
            <a:ext cx="1464853" cy="30603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xmlns="" id="{66DA846C-B0F6-44BA-AA87-B1904DFFD87B}"/>
              </a:ext>
            </a:extLst>
          </p:cNvPr>
          <p:cNvSpPr/>
          <p:nvPr/>
        </p:nvSpPr>
        <p:spPr>
          <a:xfrm>
            <a:off x="2513581" y="5931810"/>
            <a:ext cx="1079851" cy="30603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a:extLst>
              <a:ext uri="{FF2B5EF4-FFF2-40B4-BE49-F238E27FC236}">
                <a16:creationId xmlns:a16="http://schemas.microsoft.com/office/drawing/2014/main" xmlns="" id="{F116FF53-F25A-4987-BC94-472F1C318FFB}"/>
              </a:ext>
            </a:extLst>
          </p:cNvPr>
          <p:cNvPicPr>
            <a:picLocks noChangeAspect="1"/>
          </p:cNvPicPr>
          <p:nvPr/>
        </p:nvPicPr>
        <p:blipFill>
          <a:blip r:embed="rId4"/>
          <a:stretch>
            <a:fillRect/>
          </a:stretch>
        </p:blipFill>
        <p:spPr>
          <a:xfrm>
            <a:off x="6413263" y="1064577"/>
            <a:ext cx="3933171" cy="5591035"/>
          </a:xfrm>
          <a:prstGeom prst="rect">
            <a:avLst/>
          </a:prstGeom>
        </p:spPr>
      </p:pic>
      <p:sp>
        <p:nvSpPr>
          <p:cNvPr id="28" name="Textfeld 27">
            <a:extLst>
              <a:ext uri="{FF2B5EF4-FFF2-40B4-BE49-F238E27FC236}">
                <a16:creationId xmlns:a16="http://schemas.microsoft.com/office/drawing/2014/main" xmlns="" id="{0766D8C3-A8F8-408B-942D-CC548BBB4C81}"/>
              </a:ext>
            </a:extLst>
          </p:cNvPr>
          <p:cNvSpPr txBox="1"/>
          <p:nvPr/>
        </p:nvSpPr>
        <p:spPr>
          <a:xfrm>
            <a:off x="6163301" y="233580"/>
            <a:ext cx="4609042" cy="830997"/>
          </a:xfrm>
          <a:prstGeom prst="rect">
            <a:avLst/>
          </a:prstGeom>
          <a:noFill/>
        </p:spPr>
        <p:txBody>
          <a:bodyPr wrap="square">
            <a:spAutoFit/>
          </a:bodyPr>
          <a:lstStyle/>
          <a:p>
            <a:pPr marL="177800"/>
            <a:r>
              <a:rPr lang="de-DE" sz="1600"/>
              <a:t>9. Von </a:t>
            </a:r>
            <a:r>
              <a:rPr lang="de-DE" sz="1600" b="1">
                <a:solidFill>
                  <a:srgbClr val="008080"/>
                </a:solidFill>
              </a:rPr>
              <a:t>FORMS</a:t>
            </a:r>
            <a:r>
              <a:rPr lang="de-DE" sz="1600"/>
              <a:t> zurück nach </a:t>
            </a:r>
            <a:r>
              <a:rPr lang="de-DE" sz="1600" b="1">
                <a:solidFill>
                  <a:srgbClr val="7030A0"/>
                </a:solidFill>
              </a:rPr>
              <a:t>Teams</a:t>
            </a:r>
            <a:r>
              <a:rPr lang="de-DE" sz="1600"/>
              <a:t> wechseln und über =&gt; </a:t>
            </a:r>
            <a:r>
              <a:rPr lang="de-DE" sz="1600" b="1">
                <a:solidFill>
                  <a:srgbClr val="7030A0"/>
                </a:solidFill>
              </a:rPr>
              <a:t>Aufgabe</a:t>
            </a:r>
            <a:r>
              <a:rPr lang="de-DE" sz="1600"/>
              <a:t> =&gt; </a:t>
            </a:r>
            <a:r>
              <a:rPr lang="de-DE" sz="1600" b="1">
                <a:solidFill>
                  <a:srgbClr val="7030A0"/>
                </a:solidFill>
              </a:rPr>
              <a:t>Quiz </a:t>
            </a:r>
            <a:r>
              <a:rPr lang="de-DE" sz="1600"/>
              <a:t>(wie beim ersten Start),  nun das soeben erstellte </a:t>
            </a:r>
            <a:r>
              <a:rPr lang="de-DE" sz="1600" b="1">
                <a:solidFill>
                  <a:srgbClr val="7030A0"/>
                </a:solidFill>
              </a:rPr>
              <a:t>Quizformular auswählen</a:t>
            </a:r>
          </a:p>
        </p:txBody>
      </p:sp>
      <p:cxnSp>
        <p:nvCxnSpPr>
          <p:cNvPr id="29" name="Gerade Verbindung mit Pfeil 28">
            <a:extLst>
              <a:ext uri="{FF2B5EF4-FFF2-40B4-BE49-F238E27FC236}">
                <a16:creationId xmlns:a16="http://schemas.microsoft.com/office/drawing/2014/main" xmlns="" id="{0A049EC9-6227-4D5E-A254-7646AB0A66FC}"/>
              </a:ext>
            </a:extLst>
          </p:cNvPr>
          <p:cNvCxnSpPr>
            <a:cxnSpLocks/>
          </p:cNvCxnSpPr>
          <p:nvPr/>
        </p:nvCxnSpPr>
        <p:spPr>
          <a:xfrm flipV="1">
            <a:off x="3558078" y="756042"/>
            <a:ext cx="2615672" cy="509130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1" name="Ellipse 30">
            <a:extLst>
              <a:ext uri="{FF2B5EF4-FFF2-40B4-BE49-F238E27FC236}">
                <a16:creationId xmlns:a16="http://schemas.microsoft.com/office/drawing/2014/main" xmlns="" id="{CACB2150-E101-4076-A3A9-9C67DC246B33}"/>
              </a:ext>
            </a:extLst>
          </p:cNvPr>
          <p:cNvSpPr/>
          <p:nvPr/>
        </p:nvSpPr>
        <p:spPr>
          <a:xfrm>
            <a:off x="6413262" y="3441032"/>
            <a:ext cx="3933171" cy="597568"/>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xmlns="" id="{FAC38896-8C02-4DE8-9358-8EBEB039F427}"/>
              </a:ext>
            </a:extLst>
          </p:cNvPr>
          <p:cNvSpPr/>
          <p:nvPr/>
        </p:nvSpPr>
        <p:spPr>
          <a:xfrm>
            <a:off x="9189134" y="6060765"/>
            <a:ext cx="1058779" cy="51832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109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xmlns="" id="{16099D7F-BB97-4C05-9879-964D8AE1D65D}"/>
              </a:ext>
            </a:extLst>
          </p:cNvPr>
          <p:cNvPicPr>
            <a:picLocks noChangeAspect="1"/>
          </p:cNvPicPr>
          <p:nvPr/>
        </p:nvPicPr>
        <p:blipFill>
          <a:blip r:embed="rId2"/>
          <a:stretch>
            <a:fillRect/>
          </a:stretch>
        </p:blipFill>
        <p:spPr>
          <a:xfrm>
            <a:off x="280736" y="1130143"/>
            <a:ext cx="4888573" cy="5583477"/>
          </a:xfrm>
          <a:prstGeom prst="rect">
            <a:avLst/>
          </a:prstGeom>
        </p:spPr>
      </p:pic>
      <p:grpSp>
        <p:nvGrpSpPr>
          <p:cNvPr id="18" name="Gruppieren 17">
            <a:extLst>
              <a:ext uri="{FF2B5EF4-FFF2-40B4-BE49-F238E27FC236}">
                <a16:creationId xmlns:a16="http://schemas.microsoft.com/office/drawing/2014/main" xmlns="" id="{1568292F-D0D5-4C5C-9F95-66CF12AC5547}"/>
              </a:ext>
            </a:extLst>
          </p:cNvPr>
          <p:cNvGrpSpPr/>
          <p:nvPr/>
        </p:nvGrpSpPr>
        <p:grpSpPr>
          <a:xfrm>
            <a:off x="5538276" y="1820779"/>
            <a:ext cx="6372988" cy="1582586"/>
            <a:chOff x="5538276" y="2530642"/>
            <a:chExt cx="6372988" cy="1582586"/>
          </a:xfrm>
        </p:grpSpPr>
        <p:sp>
          <p:nvSpPr>
            <p:cNvPr id="12" name="Sprechblase: rechteckig 11">
              <a:extLst>
                <a:ext uri="{FF2B5EF4-FFF2-40B4-BE49-F238E27FC236}">
                  <a16:creationId xmlns:a16="http://schemas.microsoft.com/office/drawing/2014/main" xmlns="" id="{B19C1D8A-CEFF-41FA-AE96-50E446DD0629}"/>
                </a:ext>
              </a:extLst>
            </p:cNvPr>
            <p:cNvSpPr/>
            <p:nvPr/>
          </p:nvSpPr>
          <p:spPr>
            <a:xfrm>
              <a:off x="5538276" y="2642484"/>
              <a:ext cx="6372988" cy="1198297"/>
            </a:xfrm>
            <a:prstGeom prst="wedgeRectCallout">
              <a:avLst>
                <a:gd name="adj1" fmla="val -68480"/>
                <a:gd name="adj2" fmla="val 148559"/>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4395788" algn="l"/>
                </a:tabLst>
              </a:pPr>
              <a:r>
                <a:rPr lang="de-DE" sz="1600">
                  <a:solidFill>
                    <a:schemeClr val="tx1"/>
                  </a:solidFill>
                </a:rPr>
                <a:t>Hier kann man festlegen, welche SuS die Aufgabe </a:t>
              </a:r>
            </a:p>
            <a:p>
              <a:pPr>
                <a:tabLst>
                  <a:tab pos="4395788" algn="l"/>
                </a:tabLst>
              </a:pPr>
              <a:r>
                <a:rPr lang="de-DE" sz="1600">
                  <a:solidFill>
                    <a:schemeClr val="tx1"/>
                  </a:solidFill>
                </a:rPr>
                <a:t>erhalten sollen. D. h. hier kann im Hybrid-Fall z.B. </a:t>
              </a:r>
            </a:p>
            <a:p>
              <a:pPr>
                <a:tabLst>
                  <a:tab pos="4395788" algn="l"/>
                </a:tabLst>
              </a:pPr>
              <a:r>
                <a:rPr lang="de-DE" sz="1600">
                  <a:solidFill>
                    <a:schemeClr val="tx1"/>
                  </a:solidFill>
                </a:rPr>
                <a:t>nur die Schülergruppe ausgewählt werden, die </a:t>
              </a:r>
            </a:p>
            <a:p>
              <a:pPr>
                <a:tabLst>
                  <a:tab pos="4395788" algn="l"/>
                </a:tabLst>
              </a:pPr>
              <a:r>
                <a:rPr lang="de-DE" sz="1600">
                  <a:solidFill>
                    <a:schemeClr val="tx1"/>
                  </a:solidFill>
                </a:rPr>
                <a:t>gerade im Distanzunterricht steckt.</a:t>
              </a:r>
            </a:p>
          </p:txBody>
        </p:sp>
        <p:pic>
          <p:nvPicPr>
            <p:cNvPr id="17" name="Grafik 16">
              <a:extLst>
                <a:ext uri="{FF2B5EF4-FFF2-40B4-BE49-F238E27FC236}">
                  <a16:creationId xmlns:a16="http://schemas.microsoft.com/office/drawing/2014/main" xmlns="" id="{7726A8CC-010F-4F21-957A-6CCD45E44D28}"/>
                </a:ext>
              </a:extLst>
            </p:cNvPr>
            <p:cNvPicPr>
              <a:picLocks noChangeAspect="1"/>
            </p:cNvPicPr>
            <p:nvPr/>
          </p:nvPicPr>
          <p:blipFill>
            <a:blip r:embed="rId3"/>
            <a:stretch>
              <a:fillRect/>
            </a:stretch>
          </p:blipFill>
          <p:spPr>
            <a:xfrm>
              <a:off x="9902449" y="2530642"/>
              <a:ext cx="1779196" cy="1582586"/>
            </a:xfrm>
            <a:prstGeom prst="rect">
              <a:avLst/>
            </a:prstGeom>
          </p:spPr>
        </p:pic>
      </p:grpSp>
      <p:sp>
        <p:nvSpPr>
          <p:cNvPr id="21" name="Sprechblase: rechteckig 20">
            <a:extLst>
              <a:ext uri="{FF2B5EF4-FFF2-40B4-BE49-F238E27FC236}">
                <a16:creationId xmlns:a16="http://schemas.microsoft.com/office/drawing/2014/main" xmlns="" id="{80F97E89-258E-4426-BC88-8EBD6E866C98}"/>
              </a:ext>
            </a:extLst>
          </p:cNvPr>
          <p:cNvSpPr/>
          <p:nvPr/>
        </p:nvSpPr>
        <p:spPr>
          <a:xfrm>
            <a:off x="5538276" y="3306928"/>
            <a:ext cx="6372988" cy="3524051"/>
          </a:xfrm>
          <a:prstGeom prst="wedgeRectCallout">
            <a:avLst>
              <a:gd name="adj1" fmla="val -57404"/>
              <a:gd name="adj2" fmla="val 12250"/>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1"/>
              </a:solidFill>
            </a:endParaRPr>
          </a:p>
        </p:txBody>
      </p:sp>
      <p:sp>
        <p:nvSpPr>
          <p:cNvPr id="5" name="Textfeld 4">
            <a:extLst>
              <a:ext uri="{FF2B5EF4-FFF2-40B4-BE49-F238E27FC236}">
                <a16:creationId xmlns:a16="http://schemas.microsoft.com/office/drawing/2014/main" xmlns="" id="{946A5F00-8CBF-4E4F-841C-87FF9E7C2448}"/>
              </a:ext>
            </a:extLst>
          </p:cNvPr>
          <p:cNvSpPr txBox="1"/>
          <p:nvPr/>
        </p:nvSpPr>
        <p:spPr>
          <a:xfrm>
            <a:off x="123448" y="144380"/>
            <a:ext cx="4609042" cy="830997"/>
          </a:xfrm>
          <a:prstGeom prst="rect">
            <a:avLst/>
          </a:prstGeom>
          <a:noFill/>
        </p:spPr>
        <p:txBody>
          <a:bodyPr wrap="square">
            <a:spAutoFit/>
          </a:bodyPr>
          <a:lstStyle/>
          <a:p>
            <a:pPr marL="177800"/>
            <a:r>
              <a:rPr lang="de-DE" sz="1600"/>
              <a:t>9. </a:t>
            </a:r>
            <a:r>
              <a:rPr lang="de-DE" sz="1600" b="1">
                <a:solidFill>
                  <a:srgbClr val="7030A0"/>
                </a:solidFill>
              </a:rPr>
              <a:t>Zeitpunkt der Aufgabenzuweisung</a:t>
            </a:r>
            <a:r>
              <a:rPr lang="de-DE" sz="1600"/>
              <a:t>, des Fälligkeitsdatums und der verspäteten Abgabe festlegen und Aufgabe zuweisen/planen</a:t>
            </a:r>
            <a:endParaRPr lang="de-DE" sz="1600" b="1">
              <a:solidFill>
                <a:srgbClr val="7030A0"/>
              </a:solidFill>
            </a:endParaRPr>
          </a:p>
        </p:txBody>
      </p:sp>
      <p:pic>
        <p:nvPicPr>
          <p:cNvPr id="7" name="Grafik 6">
            <a:extLst>
              <a:ext uri="{FF2B5EF4-FFF2-40B4-BE49-F238E27FC236}">
                <a16:creationId xmlns:a16="http://schemas.microsoft.com/office/drawing/2014/main" xmlns="" id="{C4408A1F-327A-456A-9F84-C75145EF4E96}"/>
              </a:ext>
            </a:extLst>
          </p:cNvPr>
          <p:cNvPicPr>
            <a:picLocks noChangeAspect="1"/>
          </p:cNvPicPr>
          <p:nvPr/>
        </p:nvPicPr>
        <p:blipFill>
          <a:blip r:embed="rId4"/>
          <a:stretch>
            <a:fillRect/>
          </a:stretch>
        </p:blipFill>
        <p:spPr>
          <a:xfrm>
            <a:off x="4257590" y="1417405"/>
            <a:ext cx="855641" cy="403374"/>
          </a:xfrm>
          <a:prstGeom prst="rect">
            <a:avLst/>
          </a:prstGeom>
        </p:spPr>
      </p:pic>
      <p:sp>
        <p:nvSpPr>
          <p:cNvPr id="8" name="Ellipse 7">
            <a:extLst>
              <a:ext uri="{FF2B5EF4-FFF2-40B4-BE49-F238E27FC236}">
                <a16:creationId xmlns:a16="http://schemas.microsoft.com/office/drawing/2014/main" xmlns="" id="{1135C4FD-A264-4678-AC6C-598D733B89CB}"/>
              </a:ext>
            </a:extLst>
          </p:cNvPr>
          <p:cNvSpPr/>
          <p:nvPr/>
        </p:nvSpPr>
        <p:spPr>
          <a:xfrm>
            <a:off x="510355" y="2330975"/>
            <a:ext cx="1639287" cy="51832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Ellipse 8">
            <a:extLst>
              <a:ext uri="{FF2B5EF4-FFF2-40B4-BE49-F238E27FC236}">
                <a16:creationId xmlns:a16="http://schemas.microsoft.com/office/drawing/2014/main" xmlns="" id="{4FA76D04-358E-48F4-ACE0-3847EA81A104}"/>
              </a:ext>
            </a:extLst>
          </p:cNvPr>
          <p:cNvSpPr/>
          <p:nvPr/>
        </p:nvSpPr>
        <p:spPr>
          <a:xfrm>
            <a:off x="446186" y="2910673"/>
            <a:ext cx="1639287" cy="51832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Ellipse 9">
            <a:extLst>
              <a:ext uri="{FF2B5EF4-FFF2-40B4-BE49-F238E27FC236}">
                <a16:creationId xmlns:a16="http://schemas.microsoft.com/office/drawing/2014/main" xmlns="" id="{611B80E7-B486-4438-ADD5-5C2FC08FA92A}"/>
              </a:ext>
            </a:extLst>
          </p:cNvPr>
          <p:cNvSpPr/>
          <p:nvPr/>
        </p:nvSpPr>
        <p:spPr>
          <a:xfrm>
            <a:off x="446185" y="4259247"/>
            <a:ext cx="1639287" cy="27368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Ellipse 10">
            <a:extLst>
              <a:ext uri="{FF2B5EF4-FFF2-40B4-BE49-F238E27FC236}">
                <a16:creationId xmlns:a16="http://schemas.microsoft.com/office/drawing/2014/main" xmlns="" id="{D8B636DC-BB74-40CD-8C99-F3C38FC65C65}"/>
              </a:ext>
            </a:extLst>
          </p:cNvPr>
          <p:cNvSpPr/>
          <p:nvPr/>
        </p:nvSpPr>
        <p:spPr>
          <a:xfrm>
            <a:off x="2725022" y="4260282"/>
            <a:ext cx="1639287"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Sprechblase: rechteckig 12">
            <a:extLst>
              <a:ext uri="{FF2B5EF4-FFF2-40B4-BE49-F238E27FC236}">
                <a16:creationId xmlns:a16="http://schemas.microsoft.com/office/drawing/2014/main" xmlns="" id="{CC63F6DB-7079-4A34-A0F5-1E01F10C3132}"/>
              </a:ext>
            </a:extLst>
          </p:cNvPr>
          <p:cNvSpPr/>
          <p:nvPr/>
        </p:nvSpPr>
        <p:spPr>
          <a:xfrm>
            <a:off x="5538275" y="128338"/>
            <a:ext cx="6372990" cy="1750109"/>
          </a:xfrm>
          <a:prstGeom prst="wedgeRectCallout">
            <a:avLst>
              <a:gd name="adj1" fmla="val -57656"/>
              <a:gd name="adj2" fmla="val 50333"/>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solidFill>
                  <a:schemeClr val="tx1"/>
                </a:solidFill>
              </a:rPr>
              <a:t>Wird ganz zum Schluss gedrückt, wenn alles eingestellt ist.</a:t>
            </a:r>
          </a:p>
          <a:p>
            <a:pPr algn="ctr"/>
            <a:r>
              <a:rPr lang="de-DE" sz="1600">
                <a:solidFill>
                  <a:schemeClr val="tx1"/>
                </a:solidFill>
              </a:rPr>
              <a:t>Hier muss bevor die Aufgabe verteilt wird „</a:t>
            </a:r>
            <a:r>
              <a:rPr lang="de-DE" sz="1600" b="1">
                <a:solidFill>
                  <a:srgbClr val="7030A0"/>
                </a:solidFill>
              </a:rPr>
              <a:t>Planen</a:t>
            </a:r>
            <a:r>
              <a:rPr lang="de-DE" sz="1600">
                <a:solidFill>
                  <a:schemeClr val="tx1"/>
                </a:solidFill>
              </a:rPr>
              <a:t>“ stehen, d. h. die Aufgabe wird erst zu einem ganz bestimmten festgelegten Zeitpunkt verteilt (Vorschlag: </a:t>
            </a:r>
            <a:r>
              <a:rPr lang="de-DE" sz="1600" b="1">
                <a:solidFill>
                  <a:srgbClr val="7030A0"/>
                </a:solidFill>
              </a:rPr>
              <a:t>8.00 Uhr</a:t>
            </a:r>
            <a:r>
              <a:rPr lang="de-DE" sz="1600">
                <a:solidFill>
                  <a:schemeClr val="tx1"/>
                </a:solidFill>
              </a:rPr>
              <a:t>).</a:t>
            </a:r>
          </a:p>
          <a:p>
            <a:pPr algn="ctr"/>
            <a:r>
              <a:rPr lang="de-DE" sz="1600">
                <a:solidFill>
                  <a:schemeClr val="tx1"/>
                </a:solidFill>
              </a:rPr>
              <a:t>Wenn </a:t>
            </a:r>
            <a:r>
              <a:rPr lang="de-DE" sz="1600" u="sng">
                <a:solidFill>
                  <a:schemeClr val="tx1"/>
                </a:solidFill>
              </a:rPr>
              <a:t>Zuweisen</a:t>
            </a:r>
            <a:r>
              <a:rPr lang="de-DE" sz="1600">
                <a:solidFill>
                  <a:schemeClr val="tx1"/>
                </a:solidFill>
              </a:rPr>
              <a:t> da steht, dann wird die Aufgabe sofort an die Schülerinnen und Schüler verteilt! Das will man normalerweise nicht, wenn man Aufgaben vorbereitet!</a:t>
            </a:r>
          </a:p>
        </p:txBody>
      </p:sp>
      <p:pic>
        <p:nvPicPr>
          <p:cNvPr id="20" name="Grafik 19">
            <a:extLst>
              <a:ext uri="{FF2B5EF4-FFF2-40B4-BE49-F238E27FC236}">
                <a16:creationId xmlns:a16="http://schemas.microsoft.com/office/drawing/2014/main" xmlns="" id="{C537D627-8EAE-4ED2-90C4-54A9341630CC}"/>
              </a:ext>
            </a:extLst>
          </p:cNvPr>
          <p:cNvPicPr>
            <a:picLocks noChangeAspect="1"/>
          </p:cNvPicPr>
          <p:nvPr/>
        </p:nvPicPr>
        <p:blipFill>
          <a:blip r:embed="rId5"/>
          <a:stretch>
            <a:fillRect/>
          </a:stretch>
        </p:blipFill>
        <p:spPr>
          <a:xfrm>
            <a:off x="8161375" y="3357010"/>
            <a:ext cx="3749890" cy="3390465"/>
          </a:xfrm>
          <a:prstGeom prst="rect">
            <a:avLst/>
          </a:prstGeom>
        </p:spPr>
      </p:pic>
      <p:sp>
        <p:nvSpPr>
          <p:cNvPr id="23" name="Textfeld 22">
            <a:extLst>
              <a:ext uri="{FF2B5EF4-FFF2-40B4-BE49-F238E27FC236}">
                <a16:creationId xmlns:a16="http://schemas.microsoft.com/office/drawing/2014/main" xmlns="" id="{071F4137-9687-488B-8F4F-6B04A461E38B}"/>
              </a:ext>
            </a:extLst>
          </p:cNvPr>
          <p:cNvSpPr txBox="1"/>
          <p:nvPr/>
        </p:nvSpPr>
        <p:spPr>
          <a:xfrm>
            <a:off x="5471428" y="3436607"/>
            <a:ext cx="2903621" cy="1323439"/>
          </a:xfrm>
          <a:prstGeom prst="rect">
            <a:avLst/>
          </a:prstGeom>
          <a:noFill/>
        </p:spPr>
        <p:txBody>
          <a:bodyPr wrap="square">
            <a:spAutoFit/>
          </a:bodyPr>
          <a:lstStyle/>
          <a:p>
            <a:pPr algn="ctr"/>
            <a:r>
              <a:rPr lang="de-DE" sz="1600">
                <a:solidFill>
                  <a:schemeClr val="tx1"/>
                </a:solidFill>
              </a:rPr>
              <a:t>Hier stellt man ein, wann die Aufgaben automatisch an die Schüler verteilt wird.</a:t>
            </a:r>
          </a:p>
          <a:p>
            <a:pPr algn="ctr"/>
            <a:r>
              <a:rPr lang="de-DE" sz="1600"/>
              <a:t>Zuweisung/Bereitstellung: Vorschlag: </a:t>
            </a:r>
            <a:r>
              <a:rPr lang="de-DE" sz="1600" b="1">
                <a:solidFill>
                  <a:srgbClr val="7030A0"/>
                </a:solidFill>
              </a:rPr>
              <a:t>8.00 Uhr</a:t>
            </a:r>
          </a:p>
        </p:txBody>
      </p:sp>
      <p:sp>
        <p:nvSpPr>
          <p:cNvPr id="24" name="Ellipse 23">
            <a:extLst>
              <a:ext uri="{FF2B5EF4-FFF2-40B4-BE49-F238E27FC236}">
                <a16:creationId xmlns:a16="http://schemas.microsoft.com/office/drawing/2014/main" xmlns="" id="{46FFA9D7-3058-45A5-8B43-55665CE1A24F}"/>
              </a:ext>
            </a:extLst>
          </p:cNvPr>
          <p:cNvSpPr/>
          <p:nvPr/>
        </p:nvSpPr>
        <p:spPr>
          <a:xfrm>
            <a:off x="8263162" y="4103298"/>
            <a:ext cx="1203816"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xmlns="" id="{8738FE8B-0CEA-4069-992C-C99C893204F6}"/>
              </a:ext>
            </a:extLst>
          </p:cNvPr>
          <p:cNvSpPr/>
          <p:nvPr/>
        </p:nvSpPr>
        <p:spPr>
          <a:xfrm>
            <a:off x="9902449" y="4102463"/>
            <a:ext cx="1203816"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a:extLst>
              <a:ext uri="{FF2B5EF4-FFF2-40B4-BE49-F238E27FC236}">
                <a16:creationId xmlns:a16="http://schemas.microsoft.com/office/drawing/2014/main" xmlns="" id="{B0E4D8E5-873D-4AB9-B152-908D1FEF1D23}"/>
              </a:ext>
            </a:extLst>
          </p:cNvPr>
          <p:cNvSpPr txBox="1"/>
          <p:nvPr/>
        </p:nvSpPr>
        <p:spPr>
          <a:xfrm>
            <a:off x="5538275" y="4760046"/>
            <a:ext cx="2903621" cy="1077218"/>
          </a:xfrm>
          <a:prstGeom prst="rect">
            <a:avLst/>
          </a:prstGeom>
          <a:noFill/>
        </p:spPr>
        <p:txBody>
          <a:bodyPr wrap="square">
            <a:spAutoFit/>
          </a:bodyPr>
          <a:lstStyle/>
          <a:p>
            <a:pPr algn="ctr"/>
            <a:r>
              <a:rPr lang="de-DE" sz="1600"/>
              <a:t>Unter Fälligkeitsdatum gibt man das Abgabedatum und die Abgabeuhrzeit ein</a:t>
            </a:r>
          </a:p>
          <a:p>
            <a:pPr algn="ctr"/>
            <a:r>
              <a:rPr lang="de-DE" sz="1600"/>
              <a:t>Vorschlag: </a:t>
            </a:r>
            <a:r>
              <a:rPr lang="de-DE" sz="1600" b="1">
                <a:solidFill>
                  <a:srgbClr val="7030A0"/>
                </a:solidFill>
              </a:rPr>
              <a:t>8.20 Uhr</a:t>
            </a:r>
          </a:p>
        </p:txBody>
      </p:sp>
      <p:sp>
        <p:nvSpPr>
          <p:cNvPr id="27" name="Ellipse 26">
            <a:extLst>
              <a:ext uri="{FF2B5EF4-FFF2-40B4-BE49-F238E27FC236}">
                <a16:creationId xmlns:a16="http://schemas.microsoft.com/office/drawing/2014/main" xmlns="" id="{F1BA23BB-816F-47D2-AC49-00E0AF5522A8}"/>
              </a:ext>
            </a:extLst>
          </p:cNvPr>
          <p:cNvSpPr/>
          <p:nvPr/>
        </p:nvSpPr>
        <p:spPr>
          <a:xfrm>
            <a:off x="8341140" y="4760044"/>
            <a:ext cx="914087"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xmlns="" id="{A5CD5D8E-ADA3-401A-9C66-818A5D7D2D6D}"/>
              </a:ext>
            </a:extLst>
          </p:cNvPr>
          <p:cNvSpPr/>
          <p:nvPr/>
        </p:nvSpPr>
        <p:spPr>
          <a:xfrm>
            <a:off x="10036320" y="4760044"/>
            <a:ext cx="814842"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xmlns="" id="{81FD2F82-F48F-4087-BDBD-CF48C778968A}"/>
              </a:ext>
            </a:extLst>
          </p:cNvPr>
          <p:cNvSpPr txBox="1"/>
          <p:nvPr/>
        </p:nvSpPr>
        <p:spPr>
          <a:xfrm>
            <a:off x="5538274" y="5753761"/>
            <a:ext cx="2903621" cy="1077218"/>
          </a:xfrm>
          <a:prstGeom prst="rect">
            <a:avLst/>
          </a:prstGeom>
          <a:noFill/>
        </p:spPr>
        <p:txBody>
          <a:bodyPr wrap="square">
            <a:spAutoFit/>
          </a:bodyPr>
          <a:lstStyle/>
          <a:p>
            <a:pPr algn="ctr"/>
            <a:r>
              <a:rPr lang="de-DE" sz="1600"/>
              <a:t>Unter Abschlussdatum kann man eine Nachfrist gewähren. Danach geht nichts mehr Vorschlag: </a:t>
            </a:r>
            <a:r>
              <a:rPr lang="de-DE" sz="1600" b="1">
                <a:solidFill>
                  <a:srgbClr val="7030A0"/>
                </a:solidFill>
              </a:rPr>
              <a:t>8.30 Uhr</a:t>
            </a:r>
          </a:p>
        </p:txBody>
      </p:sp>
      <p:sp>
        <p:nvSpPr>
          <p:cNvPr id="30" name="Ellipse 29">
            <a:extLst>
              <a:ext uri="{FF2B5EF4-FFF2-40B4-BE49-F238E27FC236}">
                <a16:creationId xmlns:a16="http://schemas.microsoft.com/office/drawing/2014/main" xmlns="" id="{739E2E7B-A27F-423B-9727-4052E8ED4EE1}"/>
              </a:ext>
            </a:extLst>
          </p:cNvPr>
          <p:cNvSpPr/>
          <p:nvPr/>
        </p:nvSpPr>
        <p:spPr>
          <a:xfrm>
            <a:off x="8263162" y="5425902"/>
            <a:ext cx="914087"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xmlns="" id="{4B60264B-D8B6-414E-8B8C-F5EC57D37B0D}"/>
              </a:ext>
            </a:extLst>
          </p:cNvPr>
          <p:cNvSpPr/>
          <p:nvPr/>
        </p:nvSpPr>
        <p:spPr>
          <a:xfrm>
            <a:off x="9958342" y="5425902"/>
            <a:ext cx="814842"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xmlns="" id="{EB9E8C41-3735-44C1-B59E-685FCB7550D3}"/>
              </a:ext>
            </a:extLst>
          </p:cNvPr>
          <p:cNvSpPr/>
          <p:nvPr/>
        </p:nvSpPr>
        <p:spPr>
          <a:xfrm>
            <a:off x="11064994" y="6439935"/>
            <a:ext cx="814842"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xmlns="" id="{C12FED73-2C61-40EE-8DAC-1B0690D28C6D}"/>
              </a:ext>
            </a:extLst>
          </p:cNvPr>
          <p:cNvSpPr/>
          <p:nvPr/>
        </p:nvSpPr>
        <p:spPr>
          <a:xfrm>
            <a:off x="4257590" y="1805974"/>
            <a:ext cx="814842"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114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P spid="10" grpId="0" animBg="1"/>
      <p:bldP spid="11" grpId="0" animBg="1"/>
      <p:bldP spid="23" grpId="0"/>
      <p:bldP spid="24" grpId="0" animBg="1"/>
      <p:bldP spid="25" grpId="0" animBg="1"/>
      <p:bldP spid="26" grpId="0"/>
      <p:bldP spid="27" grpId="0" animBg="1"/>
      <p:bldP spid="28" grpId="0" animBg="1"/>
      <p:bldP spid="29" grpId="0"/>
      <p:bldP spid="30" grpId="0" animBg="1"/>
      <p:bldP spid="31" grpId="0" animBg="1"/>
      <p:bldP spid="3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xmlns="" id="{95EBA192-EDF0-4578-8020-421520A4E01E}"/>
              </a:ext>
            </a:extLst>
          </p:cNvPr>
          <p:cNvPicPr>
            <a:picLocks noChangeAspect="1"/>
          </p:cNvPicPr>
          <p:nvPr/>
        </p:nvPicPr>
        <p:blipFill>
          <a:blip r:embed="rId2"/>
          <a:stretch>
            <a:fillRect/>
          </a:stretch>
        </p:blipFill>
        <p:spPr>
          <a:xfrm>
            <a:off x="351436" y="935272"/>
            <a:ext cx="7502034" cy="2556201"/>
          </a:xfrm>
          <a:prstGeom prst="rect">
            <a:avLst/>
          </a:prstGeom>
        </p:spPr>
      </p:pic>
      <p:sp>
        <p:nvSpPr>
          <p:cNvPr id="12" name="Textfeld 11">
            <a:extLst>
              <a:ext uri="{FF2B5EF4-FFF2-40B4-BE49-F238E27FC236}">
                <a16:creationId xmlns:a16="http://schemas.microsoft.com/office/drawing/2014/main" xmlns="" id="{D7DB6690-BAB5-481A-B97D-DFD84A553FD9}"/>
              </a:ext>
            </a:extLst>
          </p:cNvPr>
          <p:cNvSpPr txBox="1"/>
          <p:nvPr/>
        </p:nvSpPr>
        <p:spPr>
          <a:xfrm>
            <a:off x="187616" y="104275"/>
            <a:ext cx="7783238" cy="830997"/>
          </a:xfrm>
          <a:prstGeom prst="rect">
            <a:avLst/>
          </a:prstGeom>
          <a:noFill/>
        </p:spPr>
        <p:txBody>
          <a:bodyPr wrap="square">
            <a:spAutoFit/>
          </a:bodyPr>
          <a:lstStyle/>
          <a:p>
            <a:pPr marL="177800"/>
            <a:r>
              <a:rPr lang="de-DE" sz="1600"/>
              <a:t>10. Unter den Aufgaben der jeweiligen Klasse sieht man nun die geplante Aufgabe. Sie wird automatisch zum eingestellten Termin an die Schüler versandt und man hat als Lehrkraft den Kopf frei, sich z.B. auf die Gruppe im Präsenzunterricht zu konzentrieren.</a:t>
            </a:r>
            <a:endParaRPr lang="de-DE" sz="1600" b="1">
              <a:solidFill>
                <a:srgbClr val="7030A0"/>
              </a:solidFill>
            </a:endParaRPr>
          </a:p>
        </p:txBody>
      </p:sp>
      <p:sp>
        <p:nvSpPr>
          <p:cNvPr id="14" name="Textfeld 13">
            <a:extLst>
              <a:ext uri="{FF2B5EF4-FFF2-40B4-BE49-F238E27FC236}">
                <a16:creationId xmlns:a16="http://schemas.microsoft.com/office/drawing/2014/main" xmlns="" id="{DB4B1A75-D9B0-4FE2-A5E7-C43D9D7B70EB}"/>
              </a:ext>
            </a:extLst>
          </p:cNvPr>
          <p:cNvSpPr txBox="1"/>
          <p:nvPr/>
        </p:nvSpPr>
        <p:spPr>
          <a:xfrm>
            <a:off x="70233" y="3665622"/>
            <a:ext cx="3402884" cy="1569660"/>
          </a:xfrm>
          <a:prstGeom prst="rect">
            <a:avLst/>
          </a:prstGeom>
          <a:noFill/>
        </p:spPr>
        <p:txBody>
          <a:bodyPr wrap="square">
            <a:spAutoFit/>
          </a:bodyPr>
          <a:lstStyle/>
          <a:p>
            <a:pPr marL="177800"/>
            <a:r>
              <a:rPr lang="de-DE" sz="1600"/>
              <a:t>11. Nachdem die Abgabefrist für die Aufgabe herum ist, haben im Idealfall alle </a:t>
            </a:r>
            <a:r>
              <a:rPr lang="de-DE" sz="1600" b="1">
                <a:solidFill>
                  <a:srgbClr val="7030A0"/>
                </a:solidFill>
              </a:rPr>
              <a:t>abgegeben </a:t>
            </a:r>
          </a:p>
          <a:p>
            <a:pPr marL="177800"/>
            <a:r>
              <a:rPr lang="de-DE" sz="1600"/>
              <a:t>Man sieht dies auf einen Blick über die Zahl der abgegebenen Aufgaben und kann schauen, wer noch fehlt.</a:t>
            </a:r>
          </a:p>
        </p:txBody>
      </p:sp>
      <p:pic>
        <p:nvPicPr>
          <p:cNvPr id="20" name="Grafik 19">
            <a:extLst>
              <a:ext uri="{FF2B5EF4-FFF2-40B4-BE49-F238E27FC236}">
                <a16:creationId xmlns:a16="http://schemas.microsoft.com/office/drawing/2014/main" xmlns="" id="{F8717891-202B-4656-B6EC-A253AA879726}"/>
              </a:ext>
            </a:extLst>
          </p:cNvPr>
          <p:cNvPicPr>
            <a:picLocks noChangeAspect="1"/>
          </p:cNvPicPr>
          <p:nvPr/>
        </p:nvPicPr>
        <p:blipFill>
          <a:blip r:embed="rId3"/>
          <a:stretch>
            <a:fillRect/>
          </a:stretch>
        </p:blipFill>
        <p:spPr>
          <a:xfrm>
            <a:off x="3473117" y="3665622"/>
            <a:ext cx="2834886" cy="3011685"/>
          </a:xfrm>
          <a:prstGeom prst="rect">
            <a:avLst/>
          </a:prstGeom>
        </p:spPr>
      </p:pic>
      <p:sp>
        <p:nvSpPr>
          <p:cNvPr id="21" name="Sprechblase: rechteckig 20">
            <a:extLst>
              <a:ext uri="{FF2B5EF4-FFF2-40B4-BE49-F238E27FC236}">
                <a16:creationId xmlns:a16="http://schemas.microsoft.com/office/drawing/2014/main" xmlns="" id="{2CD3EE70-1F7D-4F68-A9C7-D2F266C9FB39}"/>
              </a:ext>
            </a:extLst>
          </p:cNvPr>
          <p:cNvSpPr/>
          <p:nvPr/>
        </p:nvSpPr>
        <p:spPr>
          <a:xfrm>
            <a:off x="6308003" y="6296526"/>
            <a:ext cx="1303976" cy="312821"/>
          </a:xfrm>
          <a:prstGeom prst="wedgeRectCallout">
            <a:avLst>
              <a:gd name="adj1" fmla="val -70658"/>
              <a:gd name="adj2" fmla="val 1378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7030A0"/>
                </a:solidFill>
              </a:rPr>
              <a:t>Anwesend</a:t>
            </a:r>
          </a:p>
        </p:txBody>
      </p:sp>
      <p:sp>
        <p:nvSpPr>
          <p:cNvPr id="22" name="Sprechblase: rechteckig 21">
            <a:extLst>
              <a:ext uri="{FF2B5EF4-FFF2-40B4-BE49-F238E27FC236}">
                <a16:creationId xmlns:a16="http://schemas.microsoft.com/office/drawing/2014/main" xmlns="" id="{57099677-9220-42C2-BFF1-492290982564}"/>
              </a:ext>
            </a:extLst>
          </p:cNvPr>
          <p:cNvSpPr/>
          <p:nvPr/>
        </p:nvSpPr>
        <p:spPr>
          <a:xfrm>
            <a:off x="6308003" y="5922728"/>
            <a:ext cx="1303976" cy="373798"/>
          </a:xfrm>
          <a:prstGeom prst="wedgeRectCallout">
            <a:avLst>
              <a:gd name="adj1" fmla="val -70658"/>
              <a:gd name="adj2" fmla="val 13782"/>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a:solidFill>
                  <a:srgbClr val="7030A0"/>
                </a:solidFill>
              </a:rPr>
              <a:t>Anwesend, aber Aufgabe nicht abgegeben</a:t>
            </a:r>
          </a:p>
        </p:txBody>
      </p:sp>
      <p:sp>
        <p:nvSpPr>
          <p:cNvPr id="24" name="Sprechblase: rechteckig 23">
            <a:extLst>
              <a:ext uri="{FF2B5EF4-FFF2-40B4-BE49-F238E27FC236}">
                <a16:creationId xmlns:a16="http://schemas.microsoft.com/office/drawing/2014/main" xmlns="" id="{B365082F-6A83-4FAD-8AA8-D6A1454496F7}"/>
              </a:ext>
            </a:extLst>
          </p:cNvPr>
          <p:cNvSpPr/>
          <p:nvPr/>
        </p:nvSpPr>
        <p:spPr>
          <a:xfrm>
            <a:off x="6308003" y="5522832"/>
            <a:ext cx="1303976" cy="312821"/>
          </a:xfrm>
          <a:prstGeom prst="wedgeRectCallout">
            <a:avLst>
              <a:gd name="adj1" fmla="val -66967"/>
              <a:gd name="adj2" fmla="val 4198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solidFill>
                  <a:srgbClr val="7030A0"/>
                </a:solidFill>
              </a:rPr>
              <a:t>fehlend</a:t>
            </a:r>
          </a:p>
        </p:txBody>
      </p:sp>
      <p:pic>
        <p:nvPicPr>
          <p:cNvPr id="25" name="Grafik 24">
            <a:extLst>
              <a:ext uri="{FF2B5EF4-FFF2-40B4-BE49-F238E27FC236}">
                <a16:creationId xmlns:a16="http://schemas.microsoft.com/office/drawing/2014/main" xmlns="" id="{D68FDEF4-497D-4AAE-8456-88D01AA3D1F7}"/>
              </a:ext>
            </a:extLst>
          </p:cNvPr>
          <p:cNvPicPr>
            <a:picLocks noChangeAspect="1"/>
          </p:cNvPicPr>
          <p:nvPr/>
        </p:nvPicPr>
        <p:blipFill>
          <a:blip r:embed="rId4"/>
          <a:stretch>
            <a:fillRect/>
          </a:stretch>
        </p:blipFill>
        <p:spPr>
          <a:xfrm>
            <a:off x="8392974" y="1181493"/>
            <a:ext cx="3763707" cy="4251175"/>
          </a:xfrm>
          <a:prstGeom prst="rect">
            <a:avLst/>
          </a:prstGeom>
        </p:spPr>
      </p:pic>
      <p:sp>
        <p:nvSpPr>
          <p:cNvPr id="27" name="Ellipse 26">
            <a:extLst>
              <a:ext uri="{FF2B5EF4-FFF2-40B4-BE49-F238E27FC236}">
                <a16:creationId xmlns:a16="http://schemas.microsoft.com/office/drawing/2014/main" xmlns="" id="{ED763ECD-C988-45A8-A5FE-610C54080EBD}"/>
              </a:ext>
            </a:extLst>
          </p:cNvPr>
          <p:cNvSpPr/>
          <p:nvPr/>
        </p:nvSpPr>
        <p:spPr>
          <a:xfrm>
            <a:off x="5229571" y="6335662"/>
            <a:ext cx="814842" cy="27368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8" name="Gerade Verbindung mit Pfeil 27">
            <a:extLst>
              <a:ext uri="{FF2B5EF4-FFF2-40B4-BE49-F238E27FC236}">
                <a16:creationId xmlns:a16="http://schemas.microsoft.com/office/drawing/2014/main" xmlns="" id="{75FB0E37-5434-45AF-A6F9-02BE652912F2}"/>
              </a:ext>
            </a:extLst>
          </p:cNvPr>
          <p:cNvCxnSpPr>
            <a:cxnSpLocks/>
          </p:cNvCxnSpPr>
          <p:nvPr/>
        </p:nvCxnSpPr>
        <p:spPr>
          <a:xfrm flipV="1">
            <a:off x="7680760" y="1032895"/>
            <a:ext cx="643433" cy="542004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xmlns="" id="{DD6F66D0-5119-4B75-AD19-9DD3B6F93DB4}"/>
              </a:ext>
            </a:extLst>
          </p:cNvPr>
          <p:cNvSpPr txBox="1"/>
          <p:nvPr/>
        </p:nvSpPr>
        <p:spPr>
          <a:xfrm>
            <a:off x="8161287" y="104275"/>
            <a:ext cx="3679277" cy="1077218"/>
          </a:xfrm>
          <a:prstGeom prst="rect">
            <a:avLst/>
          </a:prstGeom>
          <a:noFill/>
        </p:spPr>
        <p:txBody>
          <a:bodyPr wrap="square">
            <a:spAutoFit/>
          </a:bodyPr>
          <a:lstStyle/>
          <a:p>
            <a:pPr marL="177800"/>
            <a:r>
              <a:rPr lang="de-DE" sz="1600"/>
              <a:t>12. Klickt man nun die einzelnen Schüler an, kann man schnell noch deren offene Fragen / Probleme erfassen und kurz Antworten</a:t>
            </a:r>
          </a:p>
        </p:txBody>
      </p:sp>
      <p:sp>
        <p:nvSpPr>
          <p:cNvPr id="31" name="Ellipse 30">
            <a:extLst>
              <a:ext uri="{FF2B5EF4-FFF2-40B4-BE49-F238E27FC236}">
                <a16:creationId xmlns:a16="http://schemas.microsoft.com/office/drawing/2014/main" xmlns="" id="{562BF579-915B-46CC-A34C-3E47027A2553}"/>
              </a:ext>
            </a:extLst>
          </p:cNvPr>
          <p:cNvSpPr/>
          <p:nvPr/>
        </p:nvSpPr>
        <p:spPr>
          <a:xfrm>
            <a:off x="8161287" y="4745053"/>
            <a:ext cx="3246932" cy="687615"/>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xmlns="" id="{52A0B3F3-8AE2-49CC-BA7B-F5955940BD15}"/>
              </a:ext>
            </a:extLst>
          </p:cNvPr>
          <p:cNvSpPr/>
          <p:nvPr/>
        </p:nvSpPr>
        <p:spPr>
          <a:xfrm>
            <a:off x="8296992" y="2534570"/>
            <a:ext cx="3955669" cy="819807"/>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68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2" grpId="0" animBg="1"/>
      <p:bldP spid="24" grpId="0" animBg="1"/>
      <p:bldP spid="27" grpId="0" animBg="1"/>
      <p:bldP spid="30" grpId="0"/>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Grafik 42">
            <a:extLst>
              <a:ext uri="{FF2B5EF4-FFF2-40B4-BE49-F238E27FC236}">
                <a16:creationId xmlns:a16="http://schemas.microsoft.com/office/drawing/2014/main" xmlns="" id="{DD917C59-7E6B-47D1-827B-440C88DEE5B8}"/>
              </a:ext>
            </a:extLst>
          </p:cNvPr>
          <p:cNvPicPr>
            <a:picLocks noChangeAspect="1"/>
          </p:cNvPicPr>
          <p:nvPr/>
        </p:nvPicPr>
        <p:blipFill>
          <a:blip r:embed="rId2"/>
          <a:stretch>
            <a:fillRect/>
          </a:stretch>
        </p:blipFill>
        <p:spPr>
          <a:xfrm>
            <a:off x="448595" y="1333379"/>
            <a:ext cx="5572131" cy="3459338"/>
          </a:xfrm>
          <a:prstGeom prst="rect">
            <a:avLst/>
          </a:prstGeom>
        </p:spPr>
      </p:pic>
      <p:sp>
        <p:nvSpPr>
          <p:cNvPr id="14" name="Textfeld 13">
            <a:extLst>
              <a:ext uri="{FF2B5EF4-FFF2-40B4-BE49-F238E27FC236}">
                <a16:creationId xmlns:a16="http://schemas.microsoft.com/office/drawing/2014/main" xmlns="" id="{15FC433E-80FC-4E57-A746-8AA81094BA0A}"/>
              </a:ext>
            </a:extLst>
          </p:cNvPr>
          <p:cNvSpPr txBox="1"/>
          <p:nvPr/>
        </p:nvSpPr>
        <p:spPr>
          <a:xfrm>
            <a:off x="417786" y="212834"/>
            <a:ext cx="5872655" cy="1077218"/>
          </a:xfrm>
          <a:prstGeom prst="rect">
            <a:avLst/>
          </a:prstGeom>
          <a:noFill/>
        </p:spPr>
        <p:txBody>
          <a:bodyPr wrap="square" rtlCol="0">
            <a:spAutoFit/>
          </a:bodyPr>
          <a:lstStyle/>
          <a:p>
            <a:r>
              <a:rPr lang="de-DE" sz="1600"/>
              <a:t>13. Über die Registerkarte „</a:t>
            </a:r>
            <a:r>
              <a:rPr lang="de-DE" sz="1600" b="1">
                <a:solidFill>
                  <a:srgbClr val="7030A0"/>
                </a:solidFill>
              </a:rPr>
              <a:t>Aufgaben</a:t>
            </a:r>
            <a:r>
              <a:rPr lang="de-DE" sz="1600"/>
              <a:t>“ kann man sich schnell einen </a:t>
            </a:r>
            <a:r>
              <a:rPr lang="de-DE" sz="1600" b="1">
                <a:solidFill>
                  <a:srgbClr val="7030A0"/>
                </a:solidFill>
              </a:rPr>
              <a:t>Screenshot</a:t>
            </a:r>
            <a:r>
              <a:rPr lang="de-DE" sz="1600"/>
              <a:t> (</a:t>
            </a:r>
            <a:r>
              <a:rPr lang="de-DE" sz="1600" b="1"/>
              <a:t>Win + hochstellen + S</a:t>
            </a:r>
            <a:r>
              <a:rPr lang="de-DE" sz="1600"/>
              <a:t>) der virtuellen Anwesenheitsliste ziehen oder über die drei Punkte rechts oben … auch eine CSV-Datei nach </a:t>
            </a:r>
            <a:r>
              <a:rPr lang="de-DE" sz="1600" b="1">
                <a:solidFill>
                  <a:srgbClr val="7030A0"/>
                </a:solidFill>
              </a:rPr>
              <a:t>Excel exportieren</a:t>
            </a:r>
            <a:r>
              <a:rPr lang="de-DE" sz="1600"/>
              <a:t>.</a:t>
            </a:r>
          </a:p>
        </p:txBody>
      </p:sp>
      <p:pic>
        <p:nvPicPr>
          <p:cNvPr id="20" name="Grafik 19">
            <a:extLst>
              <a:ext uri="{FF2B5EF4-FFF2-40B4-BE49-F238E27FC236}">
                <a16:creationId xmlns:a16="http://schemas.microsoft.com/office/drawing/2014/main" xmlns="" id="{302022F3-559F-407D-8F3B-11BA434EEF77}"/>
              </a:ext>
            </a:extLst>
          </p:cNvPr>
          <p:cNvPicPr>
            <a:picLocks noChangeAspect="1"/>
          </p:cNvPicPr>
          <p:nvPr/>
        </p:nvPicPr>
        <p:blipFill>
          <a:blip r:embed="rId3"/>
          <a:stretch>
            <a:fillRect/>
          </a:stretch>
        </p:blipFill>
        <p:spPr>
          <a:xfrm>
            <a:off x="2398565" y="4875279"/>
            <a:ext cx="3665234" cy="1751388"/>
          </a:xfrm>
          <a:prstGeom prst="rect">
            <a:avLst/>
          </a:prstGeom>
        </p:spPr>
      </p:pic>
      <p:pic>
        <p:nvPicPr>
          <p:cNvPr id="22" name="Grafik 21">
            <a:extLst>
              <a:ext uri="{FF2B5EF4-FFF2-40B4-BE49-F238E27FC236}">
                <a16:creationId xmlns:a16="http://schemas.microsoft.com/office/drawing/2014/main" xmlns="" id="{8D67F7CF-3B1F-4DBB-AD5B-914CE2A21024}"/>
              </a:ext>
            </a:extLst>
          </p:cNvPr>
          <p:cNvPicPr>
            <a:picLocks noChangeAspect="1"/>
          </p:cNvPicPr>
          <p:nvPr/>
        </p:nvPicPr>
        <p:blipFill>
          <a:blip r:embed="rId4"/>
          <a:stretch>
            <a:fillRect/>
          </a:stretch>
        </p:blipFill>
        <p:spPr>
          <a:xfrm>
            <a:off x="3354113" y="1415941"/>
            <a:ext cx="885428" cy="446405"/>
          </a:xfrm>
          <a:prstGeom prst="rect">
            <a:avLst/>
          </a:prstGeom>
        </p:spPr>
      </p:pic>
      <p:pic>
        <p:nvPicPr>
          <p:cNvPr id="23" name="Grafik 22">
            <a:extLst>
              <a:ext uri="{FF2B5EF4-FFF2-40B4-BE49-F238E27FC236}">
                <a16:creationId xmlns:a16="http://schemas.microsoft.com/office/drawing/2014/main" xmlns="" id="{0CFA72B6-1154-4D15-932F-C212414F880B}"/>
              </a:ext>
            </a:extLst>
          </p:cNvPr>
          <p:cNvPicPr>
            <a:picLocks noChangeAspect="1"/>
          </p:cNvPicPr>
          <p:nvPr/>
        </p:nvPicPr>
        <p:blipFill>
          <a:blip r:embed="rId4"/>
          <a:stretch>
            <a:fillRect/>
          </a:stretch>
        </p:blipFill>
        <p:spPr>
          <a:xfrm>
            <a:off x="3354112" y="3106575"/>
            <a:ext cx="1753915" cy="446405"/>
          </a:xfrm>
          <a:prstGeom prst="rect">
            <a:avLst/>
          </a:prstGeom>
        </p:spPr>
      </p:pic>
      <p:sp>
        <p:nvSpPr>
          <p:cNvPr id="24" name="Textfeld 23">
            <a:extLst>
              <a:ext uri="{FF2B5EF4-FFF2-40B4-BE49-F238E27FC236}">
                <a16:creationId xmlns:a16="http://schemas.microsoft.com/office/drawing/2014/main" xmlns="" id="{88896717-9C3F-4628-87BD-C2A246553A8D}"/>
              </a:ext>
            </a:extLst>
          </p:cNvPr>
          <p:cNvSpPr txBox="1"/>
          <p:nvPr/>
        </p:nvSpPr>
        <p:spPr>
          <a:xfrm>
            <a:off x="6404441" y="182715"/>
            <a:ext cx="5583036" cy="830997"/>
          </a:xfrm>
          <a:prstGeom prst="rect">
            <a:avLst/>
          </a:prstGeom>
          <a:noFill/>
        </p:spPr>
        <p:txBody>
          <a:bodyPr wrap="square" rtlCol="0">
            <a:spAutoFit/>
          </a:bodyPr>
          <a:lstStyle/>
          <a:p>
            <a:r>
              <a:rPr lang="de-DE" sz="1600"/>
              <a:t>14. Falls ihr beim Öffnen in Excel keine „ordentliche Tabelle“ erhaltet, sondern alles „ineinandergeschrieben“ erscheint, dann geht folgenden Weg:</a:t>
            </a:r>
          </a:p>
        </p:txBody>
      </p:sp>
      <p:pic>
        <p:nvPicPr>
          <p:cNvPr id="25" name="Grafik 24">
            <a:extLst>
              <a:ext uri="{FF2B5EF4-FFF2-40B4-BE49-F238E27FC236}">
                <a16:creationId xmlns:a16="http://schemas.microsoft.com/office/drawing/2014/main" xmlns="" id="{7A66A562-EE9B-4190-BD4B-D4486ED87D43}"/>
              </a:ext>
            </a:extLst>
          </p:cNvPr>
          <p:cNvPicPr>
            <a:picLocks noChangeAspect="1"/>
          </p:cNvPicPr>
          <p:nvPr/>
        </p:nvPicPr>
        <p:blipFill rotWithShape="1">
          <a:blip r:embed="rId5"/>
          <a:srcRect l="52196" r="35604" b="86186"/>
          <a:stretch/>
        </p:blipFill>
        <p:spPr>
          <a:xfrm>
            <a:off x="6479627" y="3919177"/>
            <a:ext cx="5037083" cy="1324312"/>
          </a:xfrm>
          <a:prstGeom prst="rect">
            <a:avLst/>
          </a:prstGeom>
        </p:spPr>
      </p:pic>
      <p:pic>
        <p:nvPicPr>
          <p:cNvPr id="39" name="Grafik 38">
            <a:extLst>
              <a:ext uri="{FF2B5EF4-FFF2-40B4-BE49-F238E27FC236}">
                <a16:creationId xmlns:a16="http://schemas.microsoft.com/office/drawing/2014/main" xmlns="" id="{1FD45663-2923-4965-990C-9344E829F224}"/>
              </a:ext>
            </a:extLst>
          </p:cNvPr>
          <p:cNvPicPr>
            <a:picLocks noChangeAspect="1"/>
          </p:cNvPicPr>
          <p:nvPr/>
        </p:nvPicPr>
        <p:blipFill>
          <a:blip r:embed="rId6"/>
          <a:stretch>
            <a:fillRect/>
          </a:stretch>
        </p:blipFill>
        <p:spPr>
          <a:xfrm>
            <a:off x="6479627" y="1087289"/>
            <a:ext cx="5147442" cy="1986532"/>
          </a:xfrm>
          <a:prstGeom prst="rect">
            <a:avLst/>
          </a:prstGeom>
        </p:spPr>
      </p:pic>
      <p:sp>
        <p:nvSpPr>
          <p:cNvPr id="44" name="Textfeld 43">
            <a:extLst>
              <a:ext uri="{FF2B5EF4-FFF2-40B4-BE49-F238E27FC236}">
                <a16:creationId xmlns:a16="http://schemas.microsoft.com/office/drawing/2014/main" xmlns="" id="{9F347283-47A3-49C3-AEC5-911E98BC29EA}"/>
              </a:ext>
            </a:extLst>
          </p:cNvPr>
          <p:cNvSpPr txBox="1"/>
          <p:nvPr/>
        </p:nvSpPr>
        <p:spPr>
          <a:xfrm>
            <a:off x="417787" y="4829386"/>
            <a:ext cx="1891862" cy="1815882"/>
          </a:xfrm>
          <a:prstGeom prst="rect">
            <a:avLst/>
          </a:prstGeom>
          <a:noFill/>
        </p:spPr>
        <p:txBody>
          <a:bodyPr wrap="square" rtlCol="0">
            <a:spAutoFit/>
          </a:bodyPr>
          <a:lstStyle/>
          <a:p>
            <a:r>
              <a:rPr lang="de-DE" sz="1600"/>
              <a:t>Alternativ könnt ihr über die Registerkarte „</a:t>
            </a:r>
            <a:r>
              <a:rPr lang="de-DE" sz="1600" b="1">
                <a:solidFill>
                  <a:srgbClr val="7030A0"/>
                </a:solidFill>
              </a:rPr>
              <a:t>Noten</a:t>
            </a:r>
            <a:r>
              <a:rPr lang="de-DE" sz="1600"/>
              <a:t>“ auch eine CSV-Datei mehrerer Aufgaben nach </a:t>
            </a:r>
            <a:r>
              <a:rPr lang="de-DE" sz="1600" b="1">
                <a:solidFill>
                  <a:srgbClr val="7030A0"/>
                </a:solidFill>
              </a:rPr>
              <a:t>Excel exportieren</a:t>
            </a:r>
            <a:r>
              <a:rPr lang="de-DE" sz="1600"/>
              <a:t>.</a:t>
            </a:r>
          </a:p>
        </p:txBody>
      </p:sp>
      <p:sp>
        <p:nvSpPr>
          <p:cNvPr id="46" name="Textfeld 45">
            <a:extLst>
              <a:ext uri="{FF2B5EF4-FFF2-40B4-BE49-F238E27FC236}">
                <a16:creationId xmlns:a16="http://schemas.microsoft.com/office/drawing/2014/main" xmlns="" id="{58DB9F33-F402-48E5-B61D-254A9FC85820}"/>
              </a:ext>
            </a:extLst>
          </p:cNvPr>
          <p:cNvSpPr txBox="1"/>
          <p:nvPr/>
        </p:nvSpPr>
        <p:spPr>
          <a:xfrm>
            <a:off x="6404441" y="3244334"/>
            <a:ext cx="4721472" cy="646331"/>
          </a:xfrm>
          <a:prstGeom prst="rect">
            <a:avLst/>
          </a:prstGeom>
          <a:noFill/>
        </p:spPr>
        <p:txBody>
          <a:bodyPr wrap="square">
            <a:spAutoFit/>
          </a:bodyPr>
          <a:lstStyle/>
          <a:p>
            <a:r>
              <a:rPr lang="de-DE" sz="1800"/>
              <a:t>Excel öffnen =&gt; </a:t>
            </a:r>
            <a:r>
              <a:rPr lang="de-DE" sz="1800" b="1">
                <a:solidFill>
                  <a:srgbClr val="7030A0"/>
                </a:solidFill>
              </a:rPr>
              <a:t>Daten</a:t>
            </a:r>
            <a:r>
              <a:rPr lang="de-DE" sz="1800"/>
              <a:t> =&gt; </a:t>
            </a:r>
            <a:r>
              <a:rPr lang="de-DE" sz="1800" b="1">
                <a:solidFill>
                  <a:srgbClr val="7030A0"/>
                </a:solidFill>
              </a:rPr>
              <a:t>Aus Text/CSV-Datei </a:t>
            </a:r>
            <a:r>
              <a:rPr lang="de-DE" sz="1800"/>
              <a:t>=&gt; </a:t>
            </a:r>
            <a:r>
              <a:rPr lang="de-DE" sz="1800" b="1">
                <a:solidFill>
                  <a:srgbClr val="7030A0"/>
                </a:solidFill>
              </a:rPr>
              <a:t>Datei auswählen </a:t>
            </a:r>
            <a:r>
              <a:rPr lang="de-DE" sz="1800"/>
              <a:t>(Downsloads) =&gt; </a:t>
            </a:r>
            <a:r>
              <a:rPr lang="de-DE" sz="1800" b="1">
                <a:solidFill>
                  <a:srgbClr val="7030A0"/>
                </a:solidFill>
              </a:rPr>
              <a:t>importieren</a:t>
            </a:r>
          </a:p>
        </p:txBody>
      </p:sp>
      <p:pic>
        <p:nvPicPr>
          <p:cNvPr id="49" name="Grafik 48">
            <a:extLst>
              <a:ext uri="{FF2B5EF4-FFF2-40B4-BE49-F238E27FC236}">
                <a16:creationId xmlns:a16="http://schemas.microsoft.com/office/drawing/2014/main" xmlns="" id="{DBF71407-9D18-49C4-8D13-03D5BD417283}"/>
              </a:ext>
            </a:extLst>
          </p:cNvPr>
          <p:cNvPicPr>
            <a:picLocks noChangeAspect="1"/>
          </p:cNvPicPr>
          <p:nvPr/>
        </p:nvPicPr>
        <p:blipFill>
          <a:blip r:embed="rId7"/>
          <a:stretch>
            <a:fillRect/>
          </a:stretch>
        </p:blipFill>
        <p:spPr>
          <a:xfrm>
            <a:off x="9120352" y="4061178"/>
            <a:ext cx="735181" cy="392581"/>
          </a:xfrm>
          <a:prstGeom prst="rect">
            <a:avLst/>
          </a:prstGeom>
        </p:spPr>
      </p:pic>
      <p:pic>
        <p:nvPicPr>
          <p:cNvPr id="50" name="Grafik 49">
            <a:extLst>
              <a:ext uri="{FF2B5EF4-FFF2-40B4-BE49-F238E27FC236}">
                <a16:creationId xmlns:a16="http://schemas.microsoft.com/office/drawing/2014/main" xmlns="" id="{65D2F2AB-A3D7-4460-852B-7A5AF622EB7C}"/>
              </a:ext>
            </a:extLst>
          </p:cNvPr>
          <p:cNvPicPr>
            <a:picLocks noChangeAspect="1"/>
          </p:cNvPicPr>
          <p:nvPr/>
        </p:nvPicPr>
        <p:blipFill>
          <a:blip r:embed="rId7"/>
          <a:stretch>
            <a:fillRect/>
          </a:stretch>
        </p:blipFill>
        <p:spPr>
          <a:xfrm>
            <a:off x="6806762" y="4296882"/>
            <a:ext cx="993228" cy="313753"/>
          </a:xfrm>
          <a:prstGeom prst="rect">
            <a:avLst/>
          </a:prstGeom>
        </p:spPr>
      </p:pic>
      <p:pic>
        <p:nvPicPr>
          <p:cNvPr id="51" name="Grafik 50">
            <a:extLst>
              <a:ext uri="{FF2B5EF4-FFF2-40B4-BE49-F238E27FC236}">
                <a16:creationId xmlns:a16="http://schemas.microsoft.com/office/drawing/2014/main" xmlns="" id="{CF3BEA68-2D12-4228-AAC0-9FB8AF9A80D0}"/>
              </a:ext>
            </a:extLst>
          </p:cNvPr>
          <p:cNvPicPr>
            <a:picLocks noChangeAspect="1"/>
          </p:cNvPicPr>
          <p:nvPr/>
        </p:nvPicPr>
        <p:blipFill rotWithShape="1">
          <a:blip r:embed="rId8"/>
          <a:srcRect b="57858"/>
          <a:stretch/>
        </p:blipFill>
        <p:spPr>
          <a:xfrm>
            <a:off x="6479627" y="5486125"/>
            <a:ext cx="3854889" cy="1140542"/>
          </a:xfrm>
          <a:prstGeom prst="rect">
            <a:avLst/>
          </a:prstGeom>
        </p:spPr>
      </p:pic>
      <p:pic>
        <p:nvPicPr>
          <p:cNvPr id="52" name="Grafik 51">
            <a:extLst>
              <a:ext uri="{FF2B5EF4-FFF2-40B4-BE49-F238E27FC236}">
                <a16:creationId xmlns:a16="http://schemas.microsoft.com/office/drawing/2014/main" xmlns="" id="{7CC70F0B-F0AD-4E3C-AA40-93DE36FBAD8E}"/>
              </a:ext>
            </a:extLst>
          </p:cNvPr>
          <p:cNvPicPr>
            <a:picLocks noChangeAspect="1"/>
          </p:cNvPicPr>
          <p:nvPr/>
        </p:nvPicPr>
        <p:blipFill rotWithShape="1">
          <a:blip r:embed="rId8"/>
          <a:srcRect l="49553" t="82685"/>
          <a:stretch/>
        </p:blipFill>
        <p:spPr>
          <a:xfrm>
            <a:off x="10018779" y="6130055"/>
            <a:ext cx="2038345" cy="491167"/>
          </a:xfrm>
          <a:prstGeom prst="rect">
            <a:avLst/>
          </a:prstGeom>
        </p:spPr>
      </p:pic>
      <p:pic>
        <p:nvPicPr>
          <p:cNvPr id="53" name="Grafik 52">
            <a:extLst>
              <a:ext uri="{FF2B5EF4-FFF2-40B4-BE49-F238E27FC236}">
                <a16:creationId xmlns:a16="http://schemas.microsoft.com/office/drawing/2014/main" xmlns="" id="{A7500DC3-C145-4835-9CC9-22CFDE7A744A}"/>
              </a:ext>
            </a:extLst>
          </p:cNvPr>
          <p:cNvPicPr>
            <a:picLocks noChangeAspect="1"/>
          </p:cNvPicPr>
          <p:nvPr/>
        </p:nvPicPr>
        <p:blipFill>
          <a:blip r:embed="rId7"/>
          <a:stretch>
            <a:fillRect/>
          </a:stretch>
        </p:blipFill>
        <p:spPr>
          <a:xfrm>
            <a:off x="6442299" y="5402557"/>
            <a:ext cx="993228" cy="313753"/>
          </a:xfrm>
          <a:prstGeom prst="rect">
            <a:avLst/>
          </a:prstGeom>
        </p:spPr>
      </p:pic>
      <p:pic>
        <p:nvPicPr>
          <p:cNvPr id="54" name="Grafik 53">
            <a:extLst>
              <a:ext uri="{FF2B5EF4-FFF2-40B4-BE49-F238E27FC236}">
                <a16:creationId xmlns:a16="http://schemas.microsoft.com/office/drawing/2014/main" xmlns="" id="{E0783B35-144A-4073-9E40-37586B98B083}"/>
              </a:ext>
            </a:extLst>
          </p:cNvPr>
          <p:cNvPicPr>
            <a:picLocks noChangeAspect="1"/>
          </p:cNvPicPr>
          <p:nvPr/>
        </p:nvPicPr>
        <p:blipFill>
          <a:blip r:embed="rId7"/>
          <a:stretch>
            <a:fillRect/>
          </a:stretch>
        </p:blipFill>
        <p:spPr>
          <a:xfrm>
            <a:off x="7413842" y="6361532"/>
            <a:ext cx="2274067" cy="313753"/>
          </a:xfrm>
          <a:prstGeom prst="rect">
            <a:avLst/>
          </a:prstGeom>
        </p:spPr>
      </p:pic>
      <p:pic>
        <p:nvPicPr>
          <p:cNvPr id="55" name="Grafik 54">
            <a:extLst>
              <a:ext uri="{FF2B5EF4-FFF2-40B4-BE49-F238E27FC236}">
                <a16:creationId xmlns:a16="http://schemas.microsoft.com/office/drawing/2014/main" xmlns="" id="{D820E5D7-E1C9-4150-A4FF-DC6456C89BD1}"/>
              </a:ext>
            </a:extLst>
          </p:cNvPr>
          <p:cNvPicPr>
            <a:picLocks noChangeAspect="1"/>
          </p:cNvPicPr>
          <p:nvPr/>
        </p:nvPicPr>
        <p:blipFill>
          <a:blip r:embed="rId7"/>
          <a:stretch>
            <a:fillRect/>
          </a:stretch>
        </p:blipFill>
        <p:spPr>
          <a:xfrm>
            <a:off x="10353622" y="6331515"/>
            <a:ext cx="1144866" cy="313753"/>
          </a:xfrm>
          <a:prstGeom prst="rect">
            <a:avLst/>
          </a:prstGeom>
        </p:spPr>
      </p:pic>
      <p:cxnSp>
        <p:nvCxnSpPr>
          <p:cNvPr id="57" name="Gerade Verbindung mit Pfeil 56">
            <a:extLst>
              <a:ext uri="{FF2B5EF4-FFF2-40B4-BE49-F238E27FC236}">
                <a16:creationId xmlns:a16="http://schemas.microsoft.com/office/drawing/2014/main" xmlns="" id="{A40553C1-CC5C-4ED9-95F8-94655C6FE2D5}"/>
              </a:ext>
            </a:extLst>
          </p:cNvPr>
          <p:cNvCxnSpPr>
            <a:cxnSpLocks/>
            <a:endCxn id="24" idx="1"/>
          </p:cNvCxnSpPr>
          <p:nvPr/>
        </p:nvCxnSpPr>
        <p:spPr>
          <a:xfrm flipV="1">
            <a:off x="5121937" y="598214"/>
            <a:ext cx="1282504" cy="271254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Gerade Verbindung mit Pfeil 59">
            <a:extLst>
              <a:ext uri="{FF2B5EF4-FFF2-40B4-BE49-F238E27FC236}">
                <a16:creationId xmlns:a16="http://schemas.microsoft.com/office/drawing/2014/main" xmlns="" id="{FFF66EF9-607F-40D9-830D-9776E6D00A9B}"/>
              </a:ext>
            </a:extLst>
          </p:cNvPr>
          <p:cNvCxnSpPr>
            <a:cxnSpLocks/>
            <a:endCxn id="53" idx="0"/>
          </p:cNvCxnSpPr>
          <p:nvPr/>
        </p:nvCxnSpPr>
        <p:spPr>
          <a:xfrm flipH="1">
            <a:off x="6938913" y="4679119"/>
            <a:ext cx="358668" cy="72343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xmlns="" id="{3F41E8C5-90C2-425A-84D7-648E9F351964}"/>
              </a:ext>
            </a:extLst>
          </p:cNvPr>
          <p:cNvCxnSpPr>
            <a:cxnSpLocks/>
          </p:cNvCxnSpPr>
          <p:nvPr/>
        </p:nvCxnSpPr>
        <p:spPr>
          <a:xfrm>
            <a:off x="9687909" y="6488391"/>
            <a:ext cx="445046" cy="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65" name="Grafik 64">
            <a:extLst>
              <a:ext uri="{FF2B5EF4-FFF2-40B4-BE49-F238E27FC236}">
                <a16:creationId xmlns:a16="http://schemas.microsoft.com/office/drawing/2014/main" xmlns="" id="{79749004-4312-4463-BB65-6BFA2300680F}"/>
              </a:ext>
            </a:extLst>
          </p:cNvPr>
          <p:cNvPicPr>
            <a:picLocks noChangeAspect="1"/>
          </p:cNvPicPr>
          <p:nvPr/>
        </p:nvPicPr>
        <p:blipFill>
          <a:blip r:embed="rId4"/>
          <a:stretch>
            <a:fillRect/>
          </a:stretch>
        </p:blipFill>
        <p:spPr>
          <a:xfrm>
            <a:off x="5511337" y="1954487"/>
            <a:ext cx="552461" cy="446405"/>
          </a:xfrm>
          <a:prstGeom prst="rect">
            <a:avLst/>
          </a:prstGeom>
        </p:spPr>
      </p:pic>
    </p:spTree>
    <p:extLst>
      <p:ext uri="{BB962C8B-B14F-4D97-AF65-F5344CB8AC3E}">
        <p14:creationId xmlns:p14="http://schemas.microsoft.com/office/powerpoint/2010/main" val="320806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6"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546C868C462D045ACCEADF883A2F102" ma:contentTypeVersion="9" ma:contentTypeDescription="Ein neues Dokument erstellen." ma:contentTypeScope="" ma:versionID="08d7718cf53f4b9318727b0fabbc5c7e">
  <xsd:schema xmlns:xsd="http://www.w3.org/2001/XMLSchema" xmlns:xs="http://www.w3.org/2001/XMLSchema" xmlns:p="http://schemas.microsoft.com/office/2006/metadata/properties" xmlns:ns2="c5d6482d-e5c3-4e78-a3f3-14c32e010e15" targetNamespace="http://schemas.microsoft.com/office/2006/metadata/properties" ma:root="true" ma:fieldsID="e4a7e5f684ba5bacd79a8507b8aab2bd" ns2:_="">
    <xsd:import namespace="c5d6482d-e5c3-4e78-a3f3-14c32e010e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d6482d-e5c3-4e78-a3f3-14c32e010e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D648CB-C8E5-48A5-A718-2B295B523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d6482d-e5c3-4e78-a3f3-14c32e010e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4C5668-F295-43ED-AD7A-613D788B2F51}">
  <ds:schemaRefs>
    <ds:schemaRef ds:uri="http://schemas.microsoft.com/sharepoint/v3/contenttype/forms"/>
  </ds:schemaRefs>
</ds:datastoreItem>
</file>

<file path=customXml/itemProps3.xml><?xml version="1.0" encoding="utf-8"?>
<ds:datastoreItem xmlns:ds="http://schemas.openxmlformats.org/officeDocument/2006/customXml" ds:itemID="{E0C1F7E7-23ED-4687-B2B4-53C5B76825A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528</Words>
  <Application>Microsoft Office PowerPoint</Application>
  <PresentationFormat>Benutzerdefiniert</PresentationFormat>
  <Paragraphs>39</Paragraphs>
  <Slides>6</Slides>
  <Notes>0</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Office</vt:lpstr>
      <vt:lpstr>Automatisierte virtuelle Anwesenheitskontrolle  in MS-Teams  und einer Quiz-Aufgabenabgabe über FORMS</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 Habelitz-Tkotz</dc:creator>
  <cp:lastModifiedBy>Rochelmeyer, Stefan</cp:lastModifiedBy>
  <cp:revision>23</cp:revision>
  <dcterms:created xsi:type="dcterms:W3CDTF">2021-01-09T11:05:17Z</dcterms:created>
  <dcterms:modified xsi:type="dcterms:W3CDTF">2021-01-21T07:17:37Z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0x0101006546C868C462D045ACCEADF883A2F102</vt:lpwstr>
  </property>
</Properties>
</file>